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86" r:id="rId7"/>
    <p:sldId id="290" r:id="rId8"/>
    <p:sldId id="261" r:id="rId9"/>
    <p:sldId id="262" r:id="rId10"/>
    <p:sldId id="263" r:id="rId11"/>
    <p:sldId id="264" r:id="rId12"/>
    <p:sldId id="265" r:id="rId13"/>
    <p:sldId id="266" r:id="rId14"/>
    <p:sldId id="269" r:id="rId15"/>
    <p:sldId id="288" r:id="rId16"/>
    <p:sldId id="267" r:id="rId17"/>
    <p:sldId id="268" r:id="rId18"/>
    <p:sldId id="270" r:id="rId19"/>
    <p:sldId id="271" r:id="rId20"/>
    <p:sldId id="272" r:id="rId21"/>
    <p:sldId id="273" r:id="rId22"/>
    <p:sldId id="289" r:id="rId23"/>
    <p:sldId id="274" r:id="rId24"/>
    <p:sldId id="275" r:id="rId25"/>
    <p:sldId id="276" r:id="rId26"/>
    <p:sldId id="279" r:id="rId27"/>
    <p:sldId id="277" r:id="rId28"/>
    <p:sldId id="278" r:id="rId29"/>
    <p:sldId id="280" r:id="rId30"/>
    <p:sldId id="283" r:id="rId31"/>
    <p:sldId id="281" r:id="rId32"/>
    <p:sldId id="282" r:id="rId33"/>
    <p:sldId id="284" r:id="rId34"/>
    <p:sldId id="285" r:id="rId35"/>
  </p:sldIdLst>
  <p:sldSz cx="18288000" cy="10287000"/>
  <p:notesSz cx="6858000" cy="9144000"/>
  <p:embeddedFontLst>
    <p:embeddedFont>
      <p:font typeface="Bobby Jones" panose="020B0604020202020204" charset="0"/>
      <p:regular r:id="rId36"/>
    </p:embeddedFont>
    <p:embeddedFont>
      <p:font typeface="Calibri" panose="020F0502020204030204" pitchFamily="34" charset="0"/>
      <p:regular r:id="rId37"/>
      <p:bold r:id="rId38"/>
      <p:italic r:id="rId39"/>
      <p:boldItalic r:id="rId40"/>
    </p:embeddedFont>
    <p:embeddedFont>
      <p:font typeface="Muli" panose="020B0604020202020204" charset="0"/>
      <p:regular r:id="rId41"/>
    </p:embeddedFont>
    <p:embeddedFont>
      <p:font typeface="Muli Semi-Bold" panose="020B0604020202020204" charset="0"/>
      <p:regular r:id="rId42"/>
    </p:embeddedFont>
    <p:embeddedFont>
      <p:font typeface="Muli Ultra-Bold" panose="020B0604020202020204" charset="0"/>
      <p:regular r:id="rId43"/>
    </p:embeddedFont>
    <p:embeddedFont>
      <p:font typeface="Sniglet" panose="020B0604020202020204" charset="0"/>
      <p:regular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9" d="100"/>
          <a:sy n="49" d="100"/>
        </p:scale>
        <p:origin x="970"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8.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svg>
</file>

<file path=ppt/media/image4.svg>
</file>

<file path=ppt/media/image5.pn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34.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794C"/>
        </a:solidFill>
        <a:effectLst/>
      </p:bgPr>
    </p:bg>
    <p:spTree>
      <p:nvGrpSpPr>
        <p:cNvPr id="1" name=""/>
        <p:cNvGrpSpPr/>
        <p:nvPr/>
      </p:nvGrpSpPr>
      <p:grpSpPr>
        <a:xfrm>
          <a:off x="0" y="0"/>
          <a:ext cx="0" cy="0"/>
          <a:chOff x="0" y="0"/>
          <a:chExt cx="0" cy="0"/>
        </a:xfrm>
      </p:grpSpPr>
      <p:grpSp>
        <p:nvGrpSpPr>
          <p:cNvPr id="2" name="Group 2"/>
          <p:cNvGrpSpPr/>
          <p:nvPr/>
        </p:nvGrpSpPr>
        <p:grpSpPr>
          <a:xfrm>
            <a:off x="670884" y="600869"/>
            <a:ext cx="16946233" cy="9223174"/>
            <a:chOff x="0" y="0"/>
            <a:chExt cx="4463205" cy="2429149"/>
          </a:xfrm>
        </p:grpSpPr>
        <p:sp>
          <p:nvSpPr>
            <p:cNvPr id="3" name="Freeform 3"/>
            <p:cNvSpPr/>
            <p:nvPr/>
          </p:nvSpPr>
          <p:spPr>
            <a:xfrm>
              <a:off x="0" y="0"/>
              <a:ext cx="4463205" cy="2429149"/>
            </a:xfrm>
            <a:custGeom>
              <a:avLst/>
              <a:gdLst/>
              <a:ahLst/>
              <a:cxnLst/>
              <a:rect l="l" t="t" r="r" b="b"/>
              <a:pathLst>
                <a:path w="4463205" h="2429149">
                  <a:moveTo>
                    <a:pt x="23299" y="0"/>
                  </a:moveTo>
                  <a:lnTo>
                    <a:pt x="4439906" y="0"/>
                  </a:lnTo>
                  <a:cubicBezTo>
                    <a:pt x="4452774" y="0"/>
                    <a:pt x="4463205" y="10432"/>
                    <a:pt x="4463205" y="23299"/>
                  </a:cubicBezTo>
                  <a:lnTo>
                    <a:pt x="4463205" y="2405849"/>
                  </a:lnTo>
                  <a:cubicBezTo>
                    <a:pt x="4463205" y="2418717"/>
                    <a:pt x="4452774" y="2429149"/>
                    <a:pt x="4439906" y="2429149"/>
                  </a:cubicBezTo>
                  <a:lnTo>
                    <a:pt x="23299" y="2429149"/>
                  </a:lnTo>
                  <a:cubicBezTo>
                    <a:pt x="10432" y="2429149"/>
                    <a:pt x="0" y="2418717"/>
                    <a:pt x="0" y="2405849"/>
                  </a:cubicBezTo>
                  <a:lnTo>
                    <a:pt x="0" y="23299"/>
                  </a:lnTo>
                  <a:cubicBezTo>
                    <a:pt x="0" y="10432"/>
                    <a:pt x="10432" y="0"/>
                    <a:pt x="23299" y="0"/>
                  </a:cubicBezTo>
                  <a:close/>
                </a:path>
              </a:pathLst>
            </a:custGeom>
            <a:solidFill>
              <a:srgbClr val="FFF1D8"/>
            </a:solidFill>
            <a:ln cap="rnd">
              <a:noFill/>
              <a:prstDash val="solid"/>
              <a:round/>
            </a:ln>
          </p:spPr>
        </p:sp>
        <p:sp>
          <p:nvSpPr>
            <p:cNvPr id="4" name="TextBox 4"/>
            <p:cNvSpPr txBox="1"/>
            <p:nvPr/>
          </p:nvSpPr>
          <p:spPr>
            <a:xfrm>
              <a:off x="0" y="-38100"/>
              <a:ext cx="4463205" cy="2467249"/>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028700" y="5946426"/>
            <a:ext cx="4731249" cy="3311874"/>
          </a:xfrm>
          <a:custGeom>
            <a:avLst/>
            <a:gdLst/>
            <a:ahLst/>
            <a:cxnLst/>
            <a:rect l="l" t="t" r="r" b="b"/>
            <a:pathLst>
              <a:path w="4731249" h="3311874">
                <a:moveTo>
                  <a:pt x="0" y="0"/>
                </a:moveTo>
                <a:lnTo>
                  <a:pt x="4731249" y="0"/>
                </a:lnTo>
                <a:lnTo>
                  <a:pt x="4731249" y="3311874"/>
                </a:lnTo>
                <a:lnTo>
                  <a:pt x="0" y="33118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0808410" y="2712194"/>
            <a:ext cx="6450890" cy="6546106"/>
          </a:xfrm>
          <a:custGeom>
            <a:avLst/>
            <a:gdLst/>
            <a:ahLst/>
            <a:cxnLst/>
            <a:rect l="l" t="t" r="r" b="b"/>
            <a:pathLst>
              <a:path w="6450890" h="6546106">
                <a:moveTo>
                  <a:pt x="0" y="0"/>
                </a:moveTo>
                <a:lnTo>
                  <a:pt x="6450890" y="0"/>
                </a:lnTo>
                <a:lnTo>
                  <a:pt x="6450890" y="6546106"/>
                </a:lnTo>
                <a:lnTo>
                  <a:pt x="0" y="654610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TextBox 7"/>
          <p:cNvSpPr txBox="1"/>
          <p:nvPr/>
        </p:nvSpPr>
        <p:spPr>
          <a:xfrm>
            <a:off x="-3380302" y="828675"/>
            <a:ext cx="13950564" cy="1659259"/>
          </a:xfrm>
          <a:prstGeom prst="rect">
            <a:avLst/>
          </a:prstGeom>
        </p:spPr>
        <p:txBody>
          <a:bodyPr lIns="0" tIns="0" rIns="0" bIns="0" rtlCol="0" anchor="t">
            <a:spAutoFit/>
          </a:bodyPr>
          <a:lstStyle/>
          <a:p>
            <a:pPr marL="0" lvl="0" indent="0" algn="r">
              <a:lnSpc>
                <a:spcPts val="13472"/>
              </a:lnSpc>
              <a:spcBef>
                <a:spcPct val="0"/>
              </a:spcBef>
            </a:pPr>
            <a:r>
              <a:rPr lang="en-US" sz="9622">
                <a:solidFill>
                  <a:srgbClr val="000000"/>
                </a:solidFill>
                <a:latin typeface="Bobby Jones"/>
              </a:rPr>
              <a:t>SORTING ALGORITHM</a:t>
            </a:r>
          </a:p>
        </p:txBody>
      </p:sp>
      <p:sp>
        <p:nvSpPr>
          <p:cNvPr id="8" name="TextBox 8"/>
          <p:cNvSpPr txBox="1"/>
          <p:nvPr/>
        </p:nvSpPr>
        <p:spPr>
          <a:xfrm>
            <a:off x="949636" y="2373634"/>
            <a:ext cx="9620626" cy="942550"/>
          </a:xfrm>
          <a:prstGeom prst="rect">
            <a:avLst/>
          </a:prstGeom>
        </p:spPr>
        <p:txBody>
          <a:bodyPr lIns="0" tIns="0" rIns="0" bIns="0" rtlCol="0" anchor="t">
            <a:spAutoFit/>
          </a:bodyPr>
          <a:lstStyle/>
          <a:p>
            <a:pPr marL="0" lvl="0" indent="0" algn="r">
              <a:lnSpc>
                <a:spcPts val="7614"/>
              </a:lnSpc>
              <a:spcBef>
                <a:spcPct val="0"/>
              </a:spcBef>
            </a:pPr>
            <a:r>
              <a:rPr lang="en-US" sz="5439">
                <a:solidFill>
                  <a:srgbClr val="000000"/>
                </a:solidFill>
                <a:latin typeface="Sniglet"/>
              </a:rPr>
              <a:t>ALGORITMA PENGURUTAN</a:t>
            </a:r>
          </a:p>
        </p:txBody>
      </p:sp>
      <p:sp>
        <p:nvSpPr>
          <p:cNvPr id="9" name="TextBox 8">
            <a:extLst>
              <a:ext uri="{FF2B5EF4-FFF2-40B4-BE49-F238E27FC236}">
                <a16:creationId xmlns:a16="http://schemas.microsoft.com/office/drawing/2014/main" id="{FB2A27EF-0F15-C7B1-57D3-580AF0DD959C}"/>
              </a:ext>
            </a:extLst>
          </p:cNvPr>
          <p:cNvSpPr txBox="1"/>
          <p:nvPr/>
        </p:nvSpPr>
        <p:spPr>
          <a:xfrm>
            <a:off x="949636" y="3546612"/>
            <a:ext cx="6450890" cy="2062103"/>
          </a:xfrm>
          <a:prstGeom prst="rect">
            <a:avLst/>
          </a:prstGeom>
          <a:noFill/>
        </p:spPr>
        <p:txBody>
          <a:bodyPr wrap="square" rtlCol="0">
            <a:spAutoFit/>
          </a:bodyPr>
          <a:lstStyle/>
          <a:p>
            <a:r>
              <a:rPr lang="en-US" sz="3200" b="1" dirty="0"/>
              <a:t>Nama </a:t>
            </a:r>
            <a:r>
              <a:rPr lang="en-US" sz="3200" b="1" dirty="0" err="1"/>
              <a:t>Kelompok</a:t>
            </a:r>
            <a:r>
              <a:rPr lang="en-US" sz="3200" b="1" dirty="0"/>
              <a:t>:</a:t>
            </a:r>
          </a:p>
          <a:p>
            <a:pPr marL="342900" indent="-342900">
              <a:buAutoNum type="arabicPeriod"/>
            </a:pPr>
            <a:r>
              <a:rPr lang="en-US" sz="3200" b="1" dirty="0" err="1"/>
              <a:t>Fakurrozi</a:t>
            </a:r>
            <a:endParaRPr lang="en-US" sz="3200" b="1" dirty="0"/>
          </a:p>
          <a:p>
            <a:pPr marL="342900" indent="-342900">
              <a:buAutoNum type="arabicPeriod"/>
            </a:pPr>
            <a:r>
              <a:rPr lang="en-US" sz="3200" b="1" dirty="0"/>
              <a:t>Ilyas </a:t>
            </a:r>
            <a:r>
              <a:rPr lang="en-US" sz="3200" b="1" dirty="0" err="1"/>
              <a:t>Wichaksono</a:t>
            </a:r>
            <a:endParaRPr lang="en-US" sz="3200" b="1" dirty="0"/>
          </a:p>
          <a:p>
            <a:pPr marL="342900" indent="-342900">
              <a:buAutoNum type="arabicPeriod"/>
            </a:pPr>
            <a:r>
              <a:rPr lang="en-US" sz="3200" b="1" dirty="0"/>
              <a:t>Iqbal Habib Al </a:t>
            </a:r>
            <a:r>
              <a:rPr lang="en-US" sz="3200" b="1" dirty="0" err="1"/>
              <a:t>Baqi</a:t>
            </a:r>
            <a:endParaRPr lang="en-ID" sz="32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3F4"/>
        </a:solidFill>
        <a:effectLst/>
      </p:bgPr>
    </p:bg>
    <p:spTree>
      <p:nvGrpSpPr>
        <p:cNvPr id="1" name=""/>
        <p:cNvGrpSpPr/>
        <p:nvPr/>
      </p:nvGrpSpPr>
      <p:grpSpPr>
        <a:xfrm>
          <a:off x="0" y="0"/>
          <a:ext cx="0" cy="0"/>
          <a:chOff x="0" y="0"/>
          <a:chExt cx="0" cy="0"/>
        </a:xfrm>
      </p:grpSpPr>
      <p:grpSp>
        <p:nvGrpSpPr>
          <p:cNvPr id="2" name="Group 2"/>
          <p:cNvGrpSpPr/>
          <p:nvPr/>
        </p:nvGrpSpPr>
        <p:grpSpPr>
          <a:xfrm>
            <a:off x="284513" y="404458"/>
            <a:ext cx="17332603" cy="9654055"/>
            <a:chOff x="0" y="0"/>
            <a:chExt cx="4564965" cy="2542632"/>
          </a:xfrm>
        </p:grpSpPr>
        <p:sp>
          <p:nvSpPr>
            <p:cNvPr id="3" name="Freeform 3"/>
            <p:cNvSpPr/>
            <p:nvPr/>
          </p:nvSpPr>
          <p:spPr>
            <a:xfrm>
              <a:off x="0" y="0"/>
              <a:ext cx="4564966" cy="2542632"/>
            </a:xfrm>
            <a:custGeom>
              <a:avLst/>
              <a:gdLst/>
              <a:ahLst/>
              <a:cxnLst/>
              <a:rect l="l" t="t" r="r" b="b"/>
              <a:pathLst>
                <a:path w="4564966" h="2542632">
                  <a:moveTo>
                    <a:pt x="22780" y="0"/>
                  </a:moveTo>
                  <a:lnTo>
                    <a:pt x="4542186" y="0"/>
                  </a:lnTo>
                  <a:cubicBezTo>
                    <a:pt x="4548227" y="0"/>
                    <a:pt x="4554021" y="2400"/>
                    <a:pt x="4558293" y="6672"/>
                  </a:cubicBezTo>
                  <a:cubicBezTo>
                    <a:pt x="4562566" y="10944"/>
                    <a:pt x="4564966" y="16738"/>
                    <a:pt x="4564966" y="22780"/>
                  </a:cubicBezTo>
                  <a:lnTo>
                    <a:pt x="4564966" y="2519852"/>
                  </a:lnTo>
                  <a:cubicBezTo>
                    <a:pt x="4564966" y="2532433"/>
                    <a:pt x="4554767" y="2542632"/>
                    <a:pt x="4542186" y="2542632"/>
                  </a:cubicBezTo>
                  <a:lnTo>
                    <a:pt x="22780" y="2542632"/>
                  </a:lnTo>
                  <a:cubicBezTo>
                    <a:pt x="16738" y="2542632"/>
                    <a:pt x="10944" y="2540232"/>
                    <a:pt x="6672" y="2535960"/>
                  </a:cubicBezTo>
                  <a:cubicBezTo>
                    <a:pt x="2400" y="2531688"/>
                    <a:pt x="0" y="2525893"/>
                    <a:pt x="0" y="2519852"/>
                  </a:cubicBezTo>
                  <a:lnTo>
                    <a:pt x="0" y="22780"/>
                  </a:lnTo>
                  <a:cubicBezTo>
                    <a:pt x="0" y="16738"/>
                    <a:pt x="2400" y="10944"/>
                    <a:pt x="6672" y="6672"/>
                  </a:cubicBezTo>
                  <a:cubicBezTo>
                    <a:pt x="10944" y="2400"/>
                    <a:pt x="16738" y="0"/>
                    <a:pt x="22780" y="0"/>
                  </a:cubicBezTo>
                  <a:close/>
                </a:path>
              </a:pathLst>
            </a:custGeom>
            <a:solidFill>
              <a:srgbClr val="FFF1D8"/>
            </a:solidFill>
            <a:ln cap="rnd">
              <a:noFill/>
              <a:prstDash val="solid"/>
              <a:round/>
            </a:ln>
          </p:spPr>
        </p:sp>
        <p:sp>
          <p:nvSpPr>
            <p:cNvPr id="4" name="TextBox 4"/>
            <p:cNvSpPr txBox="1"/>
            <p:nvPr/>
          </p:nvSpPr>
          <p:spPr>
            <a:xfrm>
              <a:off x="0" y="-38100"/>
              <a:ext cx="4564965" cy="2580732"/>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2397163" y="523892"/>
            <a:ext cx="4862137" cy="9239215"/>
          </a:xfrm>
          <a:custGeom>
            <a:avLst/>
            <a:gdLst/>
            <a:ahLst/>
            <a:cxnLst/>
            <a:rect l="l" t="t" r="r" b="b"/>
            <a:pathLst>
              <a:path w="4862137" h="9239215">
                <a:moveTo>
                  <a:pt x="0" y="0"/>
                </a:moveTo>
                <a:lnTo>
                  <a:pt x="4862137" y="0"/>
                </a:lnTo>
                <a:lnTo>
                  <a:pt x="4862137" y="9239216"/>
                </a:lnTo>
                <a:lnTo>
                  <a:pt x="0" y="9239216"/>
                </a:lnTo>
                <a:lnTo>
                  <a:pt x="0" y="0"/>
                </a:lnTo>
                <a:close/>
              </a:path>
            </a:pathLst>
          </a:custGeom>
          <a:blipFill>
            <a:blip r:embed="rId2"/>
            <a:stretch>
              <a:fillRect/>
            </a:stretch>
          </a:blipFill>
        </p:spPr>
      </p:sp>
      <p:sp>
        <p:nvSpPr>
          <p:cNvPr id="6" name="TextBox 6"/>
          <p:cNvSpPr txBox="1"/>
          <p:nvPr/>
        </p:nvSpPr>
        <p:spPr>
          <a:xfrm>
            <a:off x="668349" y="546500"/>
            <a:ext cx="10182112" cy="971550"/>
          </a:xfrm>
          <a:prstGeom prst="rect">
            <a:avLst/>
          </a:prstGeom>
        </p:spPr>
        <p:txBody>
          <a:bodyPr lIns="0" tIns="0" rIns="0" bIns="0" rtlCol="0" anchor="t">
            <a:spAutoFit/>
          </a:bodyPr>
          <a:lstStyle/>
          <a:p>
            <a:pPr>
              <a:lnSpc>
                <a:spcPts val="7680"/>
              </a:lnSpc>
            </a:pPr>
            <a:r>
              <a:rPr lang="en-US" sz="6400" dirty="0">
                <a:solidFill>
                  <a:srgbClr val="0E2C4B"/>
                </a:solidFill>
                <a:latin typeface="Muli Ultra-Bold"/>
              </a:rPr>
              <a:t>SELECTION SORT</a:t>
            </a:r>
          </a:p>
        </p:txBody>
      </p:sp>
      <p:sp>
        <p:nvSpPr>
          <p:cNvPr id="7" name="TextBox 7"/>
          <p:cNvSpPr txBox="1"/>
          <p:nvPr/>
        </p:nvSpPr>
        <p:spPr>
          <a:xfrm>
            <a:off x="668349" y="1660092"/>
            <a:ext cx="11571221" cy="4939030"/>
          </a:xfrm>
          <a:prstGeom prst="rect">
            <a:avLst/>
          </a:prstGeom>
        </p:spPr>
        <p:txBody>
          <a:bodyPr lIns="0" tIns="0" rIns="0" bIns="0" rtlCol="0" anchor="t">
            <a:spAutoFit/>
          </a:bodyPr>
          <a:lstStyle/>
          <a:p>
            <a:pPr algn="just">
              <a:lnSpc>
                <a:spcPts val="3919"/>
              </a:lnSpc>
            </a:pPr>
            <a:r>
              <a:rPr lang="en-US" sz="2799" dirty="0">
                <a:solidFill>
                  <a:srgbClr val="0E2C4B"/>
                </a:solidFill>
                <a:latin typeface="Muli"/>
              </a:rPr>
              <a:t>Section sort </a:t>
            </a:r>
            <a:r>
              <a:rPr lang="en-US" sz="2799" dirty="0" err="1">
                <a:solidFill>
                  <a:srgbClr val="0E2C4B"/>
                </a:solidFill>
                <a:latin typeface="Muli"/>
              </a:rPr>
              <a:t>adalah</a:t>
            </a:r>
            <a:r>
              <a:rPr lang="en-US" sz="2799" dirty="0">
                <a:solidFill>
                  <a:srgbClr val="0E2C4B"/>
                </a:solidFill>
                <a:latin typeface="Muli"/>
              </a:rPr>
              <a:t> </a:t>
            </a:r>
            <a:r>
              <a:rPr lang="en-US" sz="2799" dirty="0" err="1">
                <a:solidFill>
                  <a:srgbClr val="0E2C4B"/>
                </a:solidFill>
                <a:latin typeface="Muli"/>
              </a:rPr>
              <a:t>algoritma</a:t>
            </a:r>
            <a:r>
              <a:rPr lang="en-US" sz="2799" dirty="0">
                <a:solidFill>
                  <a:srgbClr val="0E2C4B"/>
                </a:solidFill>
                <a:latin typeface="Muli"/>
              </a:rPr>
              <a:t> </a:t>
            </a:r>
            <a:r>
              <a:rPr lang="en-US" sz="2799" dirty="0" err="1">
                <a:solidFill>
                  <a:srgbClr val="0E2C4B"/>
                </a:solidFill>
                <a:latin typeface="Muli"/>
              </a:rPr>
              <a:t>pengurutan</a:t>
            </a:r>
            <a:r>
              <a:rPr lang="en-US" sz="2799" dirty="0">
                <a:solidFill>
                  <a:srgbClr val="0E2C4B"/>
                </a:solidFill>
                <a:latin typeface="Muli"/>
              </a:rPr>
              <a:t> yang </a:t>
            </a:r>
            <a:r>
              <a:rPr lang="en-US" sz="2799" dirty="0" err="1">
                <a:solidFill>
                  <a:srgbClr val="0E2C4B"/>
                </a:solidFill>
                <a:latin typeface="Muli"/>
              </a:rPr>
              <a:t>cukup</a:t>
            </a:r>
            <a:r>
              <a:rPr lang="en-US" sz="2799" dirty="0">
                <a:solidFill>
                  <a:srgbClr val="0E2C4B"/>
                </a:solidFill>
                <a:latin typeface="Muli"/>
              </a:rPr>
              <a:t> </a:t>
            </a:r>
            <a:r>
              <a:rPr lang="en-US" sz="2799" dirty="0" err="1">
                <a:solidFill>
                  <a:srgbClr val="0E2C4B"/>
                </a:solidFill>
                <a:latin typeface="Muli"/>
              </a:rPr>
              <a:t>efisien</a:t>
            </a:r>
            <a:r>
              <a:rPr lang="en-US" sz="2799" dirty="0">
                <a:solidFill>
                  <a:srgbClr val="0E2C4B"/>
                </a:solidFill>
                <a:latin typeface="Muli"/>
              </a:rPr>
              <a:t> </a:t>
            </a:r>
            <a:r>
              <a:rPr lang="en-US" sz="2799" dirty="0" err="1">
                <a:solidFill>
                  <a:srgbClr val="0E2C4B"/>
                </a:solidFill>
                <a:latin typeface="Muli"/>
              </a:rPr>
              <a:t>untuk</a:t>
            </a:r>
            <a:r>
              <a:rPr lang="en-US" sz="2799" dirty="0">
                <a:solidFill>
                  <a:srgbClr val="0E2C4B"/>
                </a:solidFill>
                <a:latin typeface="Muli"/>
              </a:rPr>
              <a:t> </a:t>
            </a:r>
            <a:r>
              <a:rPr lang="en-US" sz="2799" dirty="0" err="1">
                <a:solidFill>
                  <a:srgbClr val="0E2C4B"/>
                </a:solidFill>
                <a:latin typeface="Muli"/>
              </a:rPr>
              <a:t>menyortir</a:t>
            </a:r>
            <a:r>
              <a:rPr lang="en-US" sz="2799" dirty="0">
                <a:solidFill>
                  <a:srgbClr val="0E2C4B"/>
                </a:solidFill>
                <a:latin typeface="Muli"/>
              </a:rPr>
              <a:t> data yang </a:t>
            </a:r>
            <a:r>
              <a:rPr lang="en-US" sz="2799" dirty="0" err="1">
                <a:solidFill>
                  <a:srgbClr val="0E2C4B"/>
                </a:solidFill>
                <a:latin typeface="Muli"/>
              </a:rPr>
              <a:t>cukup</a:t>
            </a:r>
            <a:r>
              <a:rPr lang="en-US" sz="2799" dirty="0">
                <a:solidFill>
                  <a:srgbClr val="0E2C4B"/>
                </a:solidFill>
                <a:latin typeface="Muli"/>
              </a:rPr>
              <a:t> </a:t>
            </a:r>
            <a:r>
              <a:rPr lang="en-US" sz="2799" dirty="0" err="1">
                <a:solidFill>
                  <a:srgbClr val="0E2C4B"/>
                </a:solidFill>
                <a:latin typeface="Muli"/>
              </a:rPr>
              <a:t>besar</a:t>
            </a:r>
            <a:r>
              <a:rPr lang="en-US" sz="2799" dirty="0">
                <a:solidFill>
                  <a:srgbClr val="0E2C4B"/>
                </a:solidFill>
                <a:latin typeface="Muli"/>
              </a:rPr>
              <a:t> </a:t>
            </a:r>
            <a:r>
              <a:rPr lang="en-US" sz="2799" dirty="0" err="1">
                <a:solidFill>
                  <a:srgbClr val="0E2C4B"/>
                </a:solidFill>
                <a:latin typeface="Muli"/>
              </a:rPr>
              <a:t>dengan</a:t>
            </a:r>
            <a:r>
              <a:rPr lang="en-US" sz="2799" dirty="0">
                <a:solidFill>
                  <a:srgbClr val="0E2C4B"/>
                </a:solidFill>
                <a:latin typeface="Muli"/>
              </a:rPr>
              <a:t> </a:t>
            </a:r>
            <a:r>
              <a:rPr lang="en-US" sz="2799" dirty="0" err="1">
                <a:solidFill>
                  <a:srgbClr val="0E2C4B"/>
                </a:solidFill>
                <a:latin typeface="Muli"/>
              </a:rPr>
              <a:t>bilangan</a:t>
            </a:r>
            <a:r>
              <a:rPr lang="en-US" sz="2799" dirty="0">
                <a:solidFill>
                  <a:srgbClr val="0E2C4B"/>
                </a:solidFill>
                <a:latin typeface="Muli"/>
              </a:rPr>
              <a:t> </a:t>
            </a:r>
            <a:r>
              <a:rPr lang="en-US" sz="2799" dirty="0" err="1">
                <a:solidFill>
                  <a:srgbClr val="0E2C4B"/>
                </a:solidFill>
                <a:latin typeface="Muli"/>
              </a:rPr>
              <a:t>kunci</a:t>
            </a:r>
            <a:r>
              <a:rPr lang="en-US" sz="2799" dirty="0">
                <a:solidFill>
                  <a:srgbClr val="0E2C4B"/>
                </a:solidFill>
                <a:latin typeface="Muli"/>
              </a:rPr>
              <a:t> </a:t>
            </a:r>
            <a:r>
              <a:rPr lang="en-US" sz="2799" dirty="0" err="1">
                <a:solidFill>
                  <a:srgbClr val="0E2C4B"/>
                </a:solidFill>
                <a:latin typeface="Muli"/>
              </a:rPr>
              <a:t>pengurutan</a:t>
            </a:r>
            <a:r>
              <a:rPr lang="en-US" sz="2799" dirty="0">
                <a:solidFill>
                  <a:srgbClr val="0E2C4B"/>
                </a:solidFill>
                <a:latin typeface="Muli"/>
              </a:rPr>
              <a:t> yang </a:t>
            </a:r>
            <a:r>
              <a:rPr lang="en-US" sz="2799" dirty="0" err="1">
                <a:solidFill>
                  <a:srgbClr val="0E2C4B"/>
                </a:solidFill>
                <a:latin typeface="Muli"/>
              </a:rPr>
              <a:t>sedikit</a:t>
            </a:r>
            <a:r>
              <a:rPr lang="en-US" sz="2799" dirty="0">
                <a:solidFill>
                  <a:srgbClr val="0E2C4B"/>
                </a:solidFill>
                <a:latin typeface="Muli"/>
              </a:rPr>
              <a:t>. </a:t>
            </a:r>
            <a:r>
              <a:rPr lang="en-US" sz="2799" dirty="0" err="1">
                <a:solidFill>
                  <a:srgbClr val="0E2C4B"/>
                </a:solidFill>
                <a:latin typeface="Muli"/>
              </a:rPr>
              <a:t>Prinsip</a:t>
            </a:r>
            <a:r>
              <a:rPr lang="en-US" sz="2799" dirty="0">
                <a:solidFill>
                  <a:srgbClr val="0E2C4B"/>
                </a:solidFill>
                <a:latin typeface="Muli"/>
              </a:rPr>
              <a:t> </a:t>
            </a:r>
            <a:r>
              <a:rPr lang="en-US" sz="2799" dirty="0" err="1">
                <a:solidFill>
                  <a:srgbClr val="0E2C4B"/>
                </a:solidFill>
                <a:latin typeface="Muli"/>
              </a:rPr>
              <a:t>kerjanya</a:t>
            </a:r>
            <a:r>
              <a:rPr lang="en-US" sz="2799" dirty="0">
                <a:solidFill>
                  <a:srgbClr val="0E2C4B"/>
                </a:solidFill>
                <a:latin typeface="Muli"/>
              </a:rPr>
              <a:t> </a:t>
            </a:r>
            <a:r>
              <a:rPr lang="en-US" sz="2799" dirty="0" err="1">
                <a:solidFill>
                  <a:srgbClr val="0E2C4B"/>
                </a:solidFill>
                <a:latin typeface="Muli"/>
              </a:rPr>
              <a:t>adalah</a:t>
            </a:r>
            <a:r>
              <a:rPr lang="en-US" sz="2799" dirty="0">
                <a:solidFill>
                  <a:srgbClr val="0E2C4B"/>
                </a:solidFill>
                <a:latin typeface="Muli"/>
              </a:rPr>
              <a:t> </a:t>
            </a:r>
            <a:r>
              <a:rPr lang="en-US" sz="2799" dirty="0" err="1">
                <a:solidFill>
                  <a:srgbClr val="0E2C4B"/>
                </a:solidFill>
                <a:latin typeface="Muli"/>
              </a:rPr>
              <a:t>membandingkan</a:t>
            </a:r>
            <a:r>
              <a:rPr lang="en-US" sz="2799" dirty="0">
                <a:solidFill>
                  <a:srgbClr val="0E2C4B"/>
                </a:solidFill>
                <a:latin typeface="Muli"/>
              </a:rPr>
              <a:t> data </a:t>
            </a:r>
            <a:r>
              <a:rPr lang="en-US" sz="2799" dirty="0" err="1">
                <a:solidFill>
                  <a:srgbClr val="0E2C4B"/>
                </a:solidFill>
                <a:latin typeface="Muli"/>
              </a:rPr>
              <a:t>kiri</a:t>
            </a:r>
            <a:r>
              <a:rPr lang="en-US" sz="2799" dirty="0">
                <a:solidFill>
                  <a:srgbClr val="0E2C4B"/>
                </a:solidFill>
                <a:latin typeface="Muli"/>
              </a:rPr>
              <a:t> array [0] </a:t>
            </a:r>
            <a:r>
              <a:rPr lang="en-US" sz="2799" dirty="0" err="1">
                <a:solidFill>
                  <a:srgbClr val="0E2C4B"/>
                </a:solidFill>
                <a:latin typeface="Muli"/>
              </a:rPr>
              <a:t>dengan</a:t>
            </a:r>
            <a:r>
              <a:rPr lang="en-US" sz="2799" dirty="0">
                <a:solidFill>
                  <a:srgbClr val="0E2C4B"/>
                </a:solidFill>
                <a:latin typeface="Muli"/>
              </a:rPr>
              <a:t> data-data </a:t>
            </a:r>
            <a:r>
              <a:rPr lang="en-US" sz="2799" dirty="0" err="1">
                <a:solidFill>
                  <a:srgbClr val="0E2C4B"/>
                </a:solidFill>
                <a:latin typeface="Muli"/>
              </a:rPr>
              <a:t>disebelah</a:t>
            </a:r>
            <a:r>
              <a:rPr lang="en-US" sz="2799" dirty="0">
                <a:solidFill>
                  <a:srgbClr val="0E2C4B"/>
                </a:solidFill>
                <a:latin typeface="Muli"/>
              </a:rPr>
              <a:t> </a:t>
            </a:r>
            <a:r>
              <a:rPr lang="en-US" sz="2799" dirty="0" err="1">
                <a:solidFill>
                  <a:srgbClr val="0E2C4B"/>
                </a:solidFill>
                <a:latin typeface="Muli"/>
              </a:rPr>
              <a:t>kanannya</a:t>
            </a:r>
            <a:r>
              <a:rPr lang="en-US" sz="2799" dirty="0">
                <a:solidFill>
                  <a:srgbClr val="0E2C4B"/>
                </a:solidFill>
                <a:latin typeface="Muli"/>
              </a:rPr>
              <a:t> </a:t>
            </a:r>
            <a:r>
              <a:rPr lang="en-US" sz="2799" dirty="0" err="1">
                <a:solidFill>
                  <a:srgbClr val="0E2C4B"/>
                </a:solidFill>
                <a:latin typeface="Muli"/>
              </a:rPr>
              <a:t>hingga</a:t>
            </a:r>
            <a:r>
              <a:rPr lang="en-US" sz="2799" dirty="0">
                <a:solidFill>
                  <a:srgbClr val="0E2C4B"/>
                </a:solidFill>
                <a:latin typeface="Muli"/>
              </a:rPr>
              <a:t> array [n-1]. Data paling </a:t>
            </a:r>
            <a:r>
              <a:rPr lang="en-US" sz="2799" dirty="0" err="1">
                <a:solidFill>
                  <a:srgbClr val="0E2C4B"/>
                </a:solidFill>
                <a:latin typeface="Muli"/>
              </a:rPr>
              <a:t>kiri</a:t>
            </a:r>
            <a:r>
              <a:rPr lang="en-US" sz="2799" dirty="0">
                <a:solidFill>
                  <a:srgbClr val="0E2C4B"/>
                </a:solidFill>
                <a:latin typeface="Muli"/>
              </a:rPr>
              <a:t> </a:t>
            </a:r>
            <a:r>
              <a:rPr lang="en-US" sz="2799" dirty="0" err="1">
                <a:solidFill>
                  <a:srgbClr val="0E2C4B"/>
                </a:solidFill>
                <a:latin typeface="Muli"/>
              </a:rPr>
              <a:t>sebagai</a:t>
            </a:r>
            <a:r>
              <a:rPr lang="en-US" sz="2799" dirty="0">
                <a:solidFill>
                  <a:srgbClr val="0E2C4B"/>
                </a:solidFill>
                <a:latin typeface="Muli"/>
              </a:rPr>
              <a:t> </a:t>
            </a:r>
            <a:r>
              <a:rPr lang="en-US" sz="2799" dirty="0" err="1">
                <a:solidFill>
                  <a:srgbClr val="0E2C4B"/>
                </a:solidFill>
                <a:latin typeface="Muli"/>
              </a:rPr>
              <a:t>kunci</a:t>
            </a:r>
            <a:r>
              <a:rPr lang="en-US" sz="2799" dirty="0">
                <a:solidFill>
                  <a:srgbClr val="0E2C4B"/>
                </a:solidFill>
                <a:latin typeface="Muli"/>
              </a:rPr>
              <a:t> </a:t>
            </a:r>
            <a:r>
              <a:rPr lang="en-US" sz="2799" dirty="0" err="1">
                <a:solidFill>
                  <a:srgbClr val="0E2C4B"/>
                </a:solidFill>
                <a:latin typeface="Muli"/>
              </a:rPr>
              <a:t>untuk</a:t>
            </a:r>
            <a:r>
              <a:rPr lang="en-US" sz="2799" dirty="0">
                <a:solidFill>
                  <a:srgbClr val="0E2C4B"/>
                </a:solidFill>
                <a:latin typeface="Muli"/>
              </a:rPr>
              <a:t> </a:t>
            </a:r>
            <a:r>
              <a:rPr lang="en-US" sz="2799" dirty="0" err="1">
                <a:solidFill>
                  <a:srgbClr val="0E2C4B"/>
                </a:solidFill>
                <a:latin typeface="Muli"/>
              </a:rPr>
              <a:t>dibandingkan</a:t>
            </a:r>
            <a:r>
              <a:rPr lang="en-US" sz="2799" dirty="0">
                <a:solidFill>
                  <a:srgbClr val="0E2C4B"/>
                </a:solidFill>
                <a:latin typeface="Muli"/>
              </a:rPr>
              <a:t> </a:t>
            </a:r>
            <a:r>
              <a:rPr lang="en-US" sz="2799" dirty="0" err="1">
                <a:solidFill>
                  <a:srgbClr val="0E2C4B"/>
                </a:solidFill>
                <a:latin typeface="Muli"/>
              </a:rPr>
              <a:t>dengan</a:t>
            </a:r>
            <a:r>
              <a:rPr lang="en-US" sz="2799" dirty="0">
                <a:solidFill>
                  <a:srgbClr val="0E2C4B"/>
                </a:solidFill>
                <a:latin typeface="Muli"/>
              </a:rPr>
              <a:t> data </a:t>
            </a:r>
            <a:r>
              <a:rPr lang="en-US" sz="2799" dirty="0" err="1">
                <a:solidFill>
                  <a:srgbClr val="0E2C4B"/>
                </a:solidFill>
                <a:latin typeface="Muli"/>
              </a:rPr>
              <a:t>disebelah</a:t>
            </a:r>
            <a:r>
              <a:rPr lang="en-US" sz="2799" dirty="0">
                <a:solidFill>
                  <a:srgbClr val="0E2C4B"/>
                </a:solidFill>
                <a:latin typeface="Muli"/>
              </a:rPr>
              <a:t> </a:t>
            </a:r>
            <a:r>
              <a:rPr lang="en-US" sz="2799" dirty="0" err="1">
                <a:solidFill>
                  <a:srgbClr val="0E2C4B"/>
                </a:solidFill>
                <a:latin typeface="Muli"/>
              </a:rPr>
              <a:t>kanannya</a:t>
            </a:r>
            <a:r>
              <a:rPr lang="en-US" sz="2799" dirty="0">
                <a:solidFill>
                  <a:srgbClr val="0E2C4B"/>
                </a:solidFill>
                <a:latin typeface="Muli"/>
              </a:rPr>
              <a:t>. Jika </a:t>
            </a:r>
            <a:r>
              <a:rPr lang="en-US" sz="2799" dirty="0" err="1">
                <a:solidFill>
                  <a:srgbClr val="0E2C4B"/>
                </a:solidFill>
                <a:latin typeface="Muli"/>
              </a:rPr>
              <a:t>didapat</a:t>
            </a:r>
            <a:r>
              <a:rPr lang="en-US" sz="2799" dirty="0">
                <a:solidFill>
                  <a:srgbClr val="0E2C4B"/>
                </a:solidFill>
                <a:latin typeface="Muli"/>
              </a:rPr>
              <a:t> data yang </a:t>
            </a:r>
            <a:r>
              <a:rPr lang="en-US" sz="2799" dirty="0" err="1">
                <a:solidFill>
                  <a:srgbClr val="0E2C4B"/>
                </a:solidFill>
                <a:latin typeface="Muli"/>
              </a:rPr>
              <a:t>lebih</a:t>
            </a:r>
            <a:r>
              <a:rPr lang="en-US" sz="2799" dirty="0">
                <a:solidFill>
                  <a:srgbClr val="0E2C4B"/>
                </a:solidFill>
                <a:latin typeface="Muli"/>
              </a:rPr>
              <a:t> </a:t>
            </a:r>
            <a:r>
              <a:rPr lang="en-US" sz="2799" dirty="0" err="1">
                <a:solidFill>
                  <a:srgbClr val="0E2C4B"/>
                </a:solidFill>
                <a:latin typeface="Muli"/>
              </a:rPr>
              <a:t>kecil</a:t>
            </a:r>
            <a:r>
              <a:rPr lang="en-US" sz="2799" dirty="0">
                <a:solidFill>
                  <a:srgbClr val="0E2C4B"/>
                </a:solidFill>
                <a:latin typeface="Muli"/>
              </a:rPr>
              <a:t> </a:t>
            </a:r>
            <a:r>
              <a:rPr lang="en-US" sz="2799" dirty="0" err="1">
                <a:solidFill>
                  <a:srgbClr val="0E2C4B"/>
                </a:solidFill>
                <a:latin typeface="Muli"/>
              </a:rPr>
              <a:t>dari</a:t>
            </a:r>
            <a:r>
              <a:rPr lang="en-US" sz="2799" dirty="0">
                <a:solidFill>
                  <a:srgbClr val="0E2C4B"/>
                </a:solidFill>
                <a:latin typeface="Muli"/>
              </a:rPr>
              <a:t> data paling </a:t>
            </a:r>
            <a:r>
              <a:rPr lang="en-US" sz="2799" dirty="0" err="1">
                <a:solidFill>
                  <a:srgbClr val="0E2C4B"/>
                </a:solidFill>
                <a:latin typeface="Muli"/>
              </a:rPr>
              <a:t>kiri</a:t>
            </a:r>
            <a:r>
              <a:rPr lang="en-US" sz="2799" dirty="0">
                <a:solidFill>
                  <a:srgbClr val="0E2C4B"/>
                </a:solidFill>
                <a:latin typeface="Muli"/>
              </a:rPr>
              <a:t>, </a:t>
            </a:r>
            <a:r>
              <a:rPr lang="en-US" sz="2799" dirty="0" err="1">
                <a:solidFill>
                  <a:srgbClr val="0E2C4B"/>
                </a:solidFill>
                <a:latin typeface="Muli"/>
              </a:rPr>
              <a:t>maka</a:t>
            </a:r>
            <a:r>
              <a:rPr lang="en-US" sz="2799" dirty="0">
                <a:solidFill>
                  <a:srgbClr val="0E2C4B"/>
                </a:solidFill>
                <a:latin typeface="Muli"/>
              </a:rPr>
              <a:t> </a:t>
            </a:r>
            <a:r>
              <a:rPr lang="en-US" sz="2799" dirty="0" err="1">
                <a:solidFill>
                  <a:srgbClr val="0E2C4B"/>
                </a:solidFill>
                <a:latin typeface="Muli"/>
              </a:rPr>
              <a:t>kunci</a:t>
            </a:r>
            <a:r>
              <a:rPr lang="en-US" sz="2799" dirty="0">
                <a:solidFill>
                  <a:srgbClr val="0E2C4B"/>
                </a:solidFill>
                <a:latin typeface="Muli"/>
              </a:rPr>
              <a:t> </a:t>
            </a:r>
            <a:r>
              <a:rPr lang="en-US" sz="2799" dirty="0" err="1">
                <a:solidFill>
                  <a:srgbClr val="0E2C4B"/>
                </a:solidFill>
                <a:latin typeface="Muli"/>
              </a:rPr>
              <a:t>pelacakan</a:t>
            </a:r>
            <a:r>
              <a:rPr lang="en-US" sz="2799" dirty="0">
                <a:solidFill>
                  <a:srgbClr val="0E2C4B"/>
                </a:solidFill>
                <a:latin typeface="Muli"/>
              </a:rPr>
              <a:t> </a:t>
            </a:r>
            <a:r>
              <a:rPr lang="en-US" sz="2799" dirty="0" err="1">
                <a:solidFill>
                  <a:srgbClr val="0E2C4B"/>
                </a:solidFill>
                <a:latin typeface="Muli"/>
              </a:rPr>
              <a:t>ditukar</a:t>
            </a:r>
            <a:r>
              <a:rPr lang="en-US" sz="2799" dirty="0">
                <a:solidFill>
                  <a:srgbClr val="0E2C4B"/>
                </a:solidFill>
                <a:latin typeface="Muli"/>
              </a:rPr>
              <a:t>. Dan </a:t>
            </a:r>
            <a:r>
              <a:rPr lang="en-US" sz="2799" dirty="0" err="1">
                <a:solidFill>
                  <a:srgbClr val="0E2C4B"/>
                </a:solidFill>
                <a:latin typeface="Muli"/>
              </a:rPr>
              <a:t>hasil</a:t>
            </a:r>
            <a:r>
              <a:rPr lang="en-US" sz="2799" dirty="0">
                <a:solidFill>
                  <a:srgbClr val="0E2C4B"/>
                </a:solidFill>
                <a:latin typeface="Muli"/>
              </a:rPr>
              <a:t> </a:t>
            </a:r>
            <a:r>
              <a:rPr lang="en-US" sz="2799" dirty="0" err="1">
                <a:solidFill>
                  <a:srgbClr val="0E2C4B"/>
                </a:solidFill>
                <a:latin typeface="Muli"/>
              </a:rPr>
              <a:t>pembandingan</a:t>
            </a:r>
            <a:r>
              <a:rPr lang="en-US" sz="2799" dirty="0">
                <a:solidFill>
                  <a:srgbClr val="0E2C4B"/>
                </a:solidFill>
                <a:latin typeface="Muli"/>
              </a:rPr>
              <a:t>, data yang paling </a:t>
            </a:r>
            <a:r>
              <a:rPr lang="en-US" sz="2799" dirty="0" err="1">
                <a:solidFill>
                  <a:srgbClr val="0E2C4B"/>
                </a:solidFill>
                <a:latin typeface="Muli"/>
              </a:rPr>
              <a:t>kecil</a:t>
            </a:r>
            <a:r>
              <a:rPr lang="en-US" sz="2799" dirty="0">
                <a:solidFill>
                  <a:srgbClr val="0E2C4B"/>
                </a:solidFill>
                <a:latin typeface="Muli"/>
              </a:rPr>
              <a:t> </a:t>
            </a:r>
            <a:r>
              <a:rPr lang="en-US" sz="2799" dirty="0" err="1">
                <a:solidFill>
                  <a:srgbClr val="0E2C4B"/>
                </a:solidFill>
                <a:latin typeface="Muli"/>
              </a:rPr>
              <a:t>ditukar</a:t>
            </a:r>
            <a:r>
              <a:rPr lang="en-US" sz="2799" dirty="0">
                <a:solidFill>
                  <a:srgbClr val="0E2C4B"/>
                </a:solidFill>
                <a:latin typeface="Muli"/>
              </a:rPr>
              <a:t> </a:t>
            </a:r>
            <a:r>
              <a:rPr lang="en-US" sz="2799" dirty="0" err="1">
                <a:solidFill>
                  <a:srgbClr val="0E2C4B"/>
                </a:solidFill>
                <a:latin typeface="Muli"/>
              </a:rPr>
              <a:t>dengan</a:t>
            </a:r>
            <a:r>
              <a:rPr lang="en-US" sz="2799" dirty="0">
                <a:solidFill>
                  <a:srgbClr val="0E2C4B"/>
                </a:solidFill>
                <a:latin typeface="Muli"/>
              </a:rPr>
              <a:t> data paling </a:t>
            </a:r>
            <a:r>
              <a:rPr lang="en-US" sz="2799" dirty="0" err="1">
                <a:solidFill>
                  <a:srgbClr val="0E2C4B"/>
                </a:solidFill>
                <a:latin typeface="Muli"/>
              </a:rPr>
              <a:t>kiri</a:t>
            </a:r>
            <a:r>
              <a:rPr lang="en-US" sz="2799" dirty="0">
                <a:solidFill>
                  <a:srgbClr val="0E2C4B"/>
                </a:solidFill>
                <a:latin typeface="Muli"/>
              </a:rPr>
              <a:t> (array[0]) dan data paling </a:t>
            </a:r>
            <a:r>
              <a:rPr lang="en-US" sz="2799" dirty="0" err="1">
                <a:solidFill>
                  <a:srgbClr val="0E2C4B"/>
                </a:solidFill>
                <a:latin typeface="Muli"/>
              </a:rPr>
              <a:t>kiri</a:t>
            </a:r>
            <a:r>
              <a:rPr lang="en-US" sz="2799" dirty="0">
                <a:solidFill>
                  <a:srgbClr val="0E2C4B"/>
                </a:solidFill>
                <a:latin typeface="Muli"/>
              </a:rPr>
              <a:t> </a:t>
            </a:r>
            <a:r>
              <a:rPr lang="en-US" sz="2799" dirty="0" err="1">
                <a:solidFill>
                  <a:srgbClr val="0E2C4B"/>
                </a:solidFill>
                <a:latin typeface="Muli"/>
              </a:rPr>
              <a:t>dikunci</a:t>
            </a:r>
            <a:r>
              <a:rPr lang="en-US" sz="2799" dirty="0">
                <a:solidFill>
                  <a:srgbClr val="0E2C4B"/>
                </a:solidFill>
                <a:latin typeface="Muli"/>
              </a:rPr>
              <a:t> (lock). </a:t>
            </a:r>
            <a:r>
              <a:rPr lang="en-US" sz="2799" dirty="0" err="1">
                <a:solidFill>
                  <a:srgbClr val="0E2C4B"/>
                </a:solidFill>
                <a:latin typeface="Muli"/>
              </a:rPr>
              <a:t>Pelacakan</a:t>
            </a:r>
            <a:r>
              <a:rPr lang="en-US" sz="2799" dirty="0">
                <a:solidFill>
                  <a:srgbClr val="0E2C4B"/>
                </a:solidFill>
                <a:latin typeface="Muli"/>
              </a:rPr>
              <a:t> </a:t>
            </a:r>
            <a:r>
              <a:rPr lang="en-US" sz="2799" dirty="0" err="1">
                <a:solidFill>
                  <a:srgbClr val="0E2C4B"/>
                </a:solidFill>
                <a:latin typeface="Muli"/>
              </a:rPr>
              <a:t>dilanjutkan</a:t>
            </a:r>
            <a:r>
              <a:rPr lang="en-US" sz="2799" dirty="0">
                <a:solidFill>
                  <a:srgbClr val="0E2C4B"/>
                </a:solidFill>
                <a:latin typeface="Muli"/>
              </a:rPr>
              <a:t> </a:t>
            </a:r>
            <a:r>
              <a:rPr lang="en-US" sz="2799" dirty="0" err="1">
                <a:solidFill>
                  <a:srgbClr val="0E2C4B"/>
                </a:solidFill>
                <a:latin typeface="Muli"/>
              </a:rPr>
              <a:t>sebelah</a:t>
            </a:r>
            <a:r>
              <a:rPr lang="en-US" sz="2799" dirty="0">
                <a:solidFill>
                  <a:srgbClr val="0E2C4B"/>
                </a:solidFill>
                <a:latin typeface="Muli"/>
              </a:rPr>
              <a:t> </a:t>
            </a:r>
            <a:r>
              <a:rPr lang="en-US" sz="2799" dirty="0" err="1">
                <a:solidFill>
                  <a:srgbClr val="0E2C4B"/>
                </a:solidFill>
                <a:latin typeface="Muli"/>
              </a:rPr>
              <a:t>kanannya</a:t>
            </a:r>
            <a:r>
              <a:rPr lang="en-US" sz="2799" dirty="0">
                <a:solidFill>
                  <a:srgbClr val="0E2C4B"/>
                </a:solidFill>
                <a:latin typeface="Muli"/>
              </a:rPr>
              <a:t> </a:t>
            </a:r>
            <a:r>
              <a:rPr lang="en-US" sz="2799" dirty="0" err="1">
                <a:solidFill>
                  <a:srgbClr val="0E2C4B"/>
                </a:solidFill>
                <a:latin typeface="Muli"/>
              </a:rPr>
              <a:t>dengan</a:t>
            </a:r>
            <a:r>
              <a:rPr lang="en-US" sz="2799" dirty="0">
                <a:solidFill>
                  <a:srgbClr val="0E2C4B"/>
                </a:solidFill>
                <a:latin typeface="Muli"/>
              </a:rPr>
              <a:t> data </a:t>
            </a:r>
            <a:r>
              <a:rPr lang="en-US" sz="2799" dirty="0" err="1">
                <a:solidFill>
                  <a:srgbClr val="0E2C4B"/>
                </a:solidFill>
                <a:latin typeface="Muli"/>
              </a:rPr>
              <a:t>kunci</a:t>
            </a:r>
            <a:r>
              <a:rPr lang="en-US" sz="2799" dirty="0">
                <a:solidFill>
                  <a:srgbClr val="0E2C4B"/>
                </a:solidFill>
                <a:latin typeface="Muli"/>
              </a:rPr>
              <a:t> array [1], </a:t>
            </a:r>
            <a:r>
              <a:rPr lang="en-US" sz="2799" dirty="0" err="1">
                <a:solidFill>
                  <a:srgbClr val="0E2C4B"/>
                </a:solidFill>
                <a:latin typeface="Muli"/>
              </a:rPr>
              <a:t>demikian</a:t>
            </a:r>
            <a:r>
              <a:rPr lang="en-US" sz="2799" dirty="0">
                <a:solidFill>
                  <a:srgbClr val="0E2C4B"/>
                </a:solidFill>
                <a:latin typeface="Muli"/>
              </a:rPr>
              <a:t> </a:t>
            </a:r>
            <a:r>
              <a:rPr lang="en-US" sz="2799" dirty="0" err="1">
                <a:solidFill>
                  <a:srgbClr val="0E2C4B"/>
                </a:solidFill>
                <a:latin typeface="Muli"/>
              </a:rPr>
              <a:t>seterusnya</a:t>
            </a:r>
            <a:r>
              <a:rPr lang="en-US" sz="2799" dirty="0">
                <a:solidFill>
                  <a:srgbClr val="0E2C4B"/>
                </a:solidFill>
                <a:latin typeface="Muli"/>
              </a:rPr>
              <a:t> </a:t>
            </a:r>
            <a:r>
              <a:rPr lang="en-US" sz="2799" dirty="0" err="1">
                <a:solidFill>
                  <a:srgbClr val="0E2C4B"/>
                </a:solidFill>
                <a:latin typeface="Muli"/>
              </a:rPr>
              <a:t>hingga</a:t>
            </a:r>
            <a:r>
              <a:rPr lang="en-US" sz="2799" dirty="0">
                <a:solidFill>
                  <a:srgbClr val="0E2C4B"/>
                </a:solidFill>
                <a:latin typeface="Muli"/>
              </a:rPr>
              <a:t> </a:t>
            </a:r>
            <a:r>
              <a:rPr lang="en-US" sz="2799" dirty="0" err="1">
                <a:solidFill>
                  <a:srgbClr val="0E2C4B"/>
                </a:solidFill>
                <a:latin typeface="Muli"/>
              </a:rPr>
              <a:t>semua</a:t>
            </a:r>
            <a:r>
              <a:rPr lang="en-US" sz="2799" dirty="0">
                <a:solidFill>
                  <a:srgbClr val="0E2C4B"/>
                </a:solidFill>
                <a:latin typeface="Muli"/>
              </a:rPr>
              <a:t> data </a:t>
            </a:r>
            <a:r>
              <a:rPr lang="en-US" sz="2799" dirty="0" err="1">
                <a:solidFill>
                  <a:srgbClr val="0E2C4B"/>
                </a:solidFill>
                <a:latin typeface="Muli"/>
              </a:rPr>
              <a:t>terurut</a:t>
            </a:r>
            <a:r>
              <a:rPr lang="en-US" sz="2799" dirty="0">
                <a:solidFill>
                  <a:srgbClr val="0E2C4B"/>
                </a:solidFill>
                <a:latin typeface="Muli"/>
              </a:rPr>
              <a:t>.</a:t>
            </a:r>
          </a:p>
        </p:txBody>
      </p:sp>
      <p:sp>
        <p:nvSpPr>
          <p:cNvPr id="8" name="TextBox 8"/>
          <p:cNvSpPr txBox="1"/>
          <p:nvPr/>
        </p:nvSpPr>
        <p:spPr>
          <a:xfrm>
            <a:off x="670880" y="6700292"/>
            <a:ext cx="13121316" cy="2961645"/>
          </a:xfrm>
          <a:prstGeom prst="rect">
            <a:avLst/>
          </a:prstGeom>
        </p:spPr>
        <p:txBody>
          <a:bodyPr wrap="square" lIns="0" tIns="0" rIns="0" bIns="0" rtlCol="0" anchor="t">
            <a:spAutoFit/>
          </a:bodyPr>
          <a:lstStyle/>
          <a:p>
            <a:pPr algn="just">
              <a:lnSpc>
                <a:spcPts val="3919"/>
              </a:lnSpc>
            </a:pPr>
            <a:r>
              <a:rPr lang="en-US" sz="2799" dirty="0" err="1">
                <a:solidFill>
                  <a:srgbClr val="0E2C4B"/>
                </a:solidFill>
                <a:latin typeface="Muli"/>
              </a:rPr>
              <a:t>Setiap</a:t>
            </a:r>
            <a:r>
              <a:rPr lang="en-US" sz="2799" dirty="0">
                <a:solidFill>
                  <a:srgbClr val="0E2C4B"/>
                </a:solidFill>
                <a:latin typeface="Muli"/>
              </a:rPr>
              <a:t> </a:t>
            </a:r>
            <a:r>
              <a:rPr lang="en-US" sz="2799" dirty="0" err="1">
                <a:solidFill>
                  <a:srgbClr val="0E2C4B"/>
                </a:solidFill>
                <a:latin typeface="Muli"/>
              </a:rPr>
              <a:t>putaran</a:t>
            </a:r>
            <a:r>
              <a:rPr lang="en-US" sz="2799" dirty="0">
                <a:solidFill>
                  <a:srgbClr val="0E2C4B"/>
                </a:solidFill>
                <a:latin typeface="Muli"/>
              </a:rPr>
              <a:t> (loop) </a:t>
            </a:r>
            <a:r>
              <a:rPr lang="en-US" sz="2799" dirty="0" err="1">
                <a:solidFill>
                  <a:srgbClr val="0E2C4B"/>
                </a:solidFill>
                <a:latin typeface="Muli"/>
              </a:rPr>
              <a:t>akan</a:t>
            </a:r>
            <a:r>
              <a:rPr lang="en-US" sz="2799" dirty="0">
                <a:solidFill>
                  <a:srgbClr val="0E2C4B"/>
                </a:solidFill>
                <a:latin typeface="Muli"/>
              </a:rPr>
              <a:t> </a:t>
            </a:r>
            <a:r>
              <a:rPr lang="en-US" sz="2799" dirty="0" err="1">
                <a:solidFill>
                  <a:srgbClr val="0E2C4B"/>
                </a:solidFill>
                <a:latin typeface="Muli"/>
              </a:rPr>
              <a:t>mengurangi</a:t>
            </a:r>
            <a:r>
              <a:rPr lang="en-US" sz="2799" dirty="0">
                <a:solidFill>
                  <a:srgbClr val="0E2C4B"/>
                </a:solidFill>
                <a:latin typeface="Muli"/>
              </a:rPr>
              <a:t> </a:t>
            </a:r>
            <a:r>
              <a:rPr lang="en-US" sz="2799" dirty="0" err="1">
                <a:solidFill>
                  <a:srgbClr val="0E2C4B"/>
                </a:solidFill>
                <a:latin typeface="Muli"/>
              </a:rPr>
              <a:t>jumlah</a:t>
            </a:r>
            <a:r>
              <a:rPr lang="en-US" sz="2799" dirty="0">
                <a:solidFill>
                  <a:srgbClr val="0E2C4B"/>
                </a:solidFill>
                <a:latin typeface="Muli"/>
              </a:rPr>
              <a:t> </a:t>
            </a:r>
            <a:r>
              <a:rPr lang="en-US" sz="2799" dirty="0" err="1">
                <a:solidFill>
                  <a:srgbClr val="0E2C4B"/>
                </a:solidFill>
                <a:latin typeface="Muli"/>
              </a:rPr>
              <a:t>bilangan</a:t>
            </a:r>
            <a:r>
              <a:rPr lang="en-US" sz="2799" dirty="0">
                <a:solidFill>
                  <a:srgbClr val="0E2C4B"/>
                </a:solidFill>
                <a:latin typeface="Muli"/>
              </a:rPr>
              <a:t> yang </a:t>
            </a:r>
            <a:r>
              <a:rPr lang="en-US" sz="2799" dirty="0" err="1">
                <a:solidFill>
                  <a:srgbClr val="0E2C4B"/>
                </a:solidFill>
                <a:latin typeface="Muli"/>
              </a:rPr>
              <a:t>akan</a:t>
            </a:r>
            <a:r>
              <a:rPr lang="en-US" sz="2799" dirty="0">
                <a:solidFill>
                  <a:srgbClr val="0E2C4B"/>
                </a:solidFill>
                <a:latin typeface="Muli"/>
              </a:rPr>
              <a:t> </a:t>
            </a:r>
            <a:r>
              <a:rPr lang="en-US" sz="2799" dirty="0" err="1">
                <a:solidFill>
                  <a:srgbClr val="0E2C4B"/>
                </a:solidFill>
                <a:latin typeface="Muli"/>
              </a:rPr>
              <a:t>diurutkan</a:t>
            </a:r>
            <a:r>
              <a:rPr lang="en-US" sz="2799" dirty="0">
                <a:solidFill>
                  <a:srgbClr val="0E2C4B"/>
                </a:solidFill>
                <a:latin typeface="Muli"/>
              </a:rPr>
              <a:t>, dan </a:t>
            </a:r>
            <a:r>
              <a:rPr lang="en-US" sz="2799" dirty="0" err="1">
                <a:solidFill>
                  <a:srgbClr val="0E2C4B"/>
                </a:solidFill>
                <a:latin typeface="Muli"/>
              </a:rPr>
              <a:t>berhenti</a:t>
            </a:r>
            <a:r>
              <a:rPr lang="en-US" sz="2799" dirty="0">
                <a:solidFill>
                  <a:srgbClr val="0E2C4B"/>
                </a:solidFill>
                <a:latin typeface="Muli"/>
              </a:rPr>
              <a:t> </a:t>
            </a:r>
            <a:r>
              <a:rPr lang="en-US" sz="2799" dirty="0" err="1">
                <a:solidFill>
                  <a:srgbClr val="0E2C4B"/>
                </a:solidFill>
                <a:latin typeface="Muli"/>
              </a:rPr>
              <a:t>jika</a:t>
            </a:r>
            <a:r>
              <a:rPr lang="en-US" sz="2799" dirty="0">
                <a:solidFill>
                  <a:srgbClr val="0E2C4B"/>
                </a:solidFill>
                <a:latin typeface="Muli"/>
              </a:rPr>
              <a:t> </a:t>
            </a:r>
            <a:r>
              <a:rPr lang="en-US" sz="2799" dirty="0" err="1">
                <a:solidFill>
                  <a:srgbClr val="0E2C4B"/>
                </a:solidFill>
                <a:latin typeface="Muli"/>
              </a:rPr>
              <a:t>semua</a:t>
            </a:r>
            <a:r>
              <a:rPr lang="en-US" sz="2799" dirty="0">
                <a:solidFill>
                  <a:srgbClr val="0E2C4B"/>
                </a:solidFill>
                <a:latin typeface="Muli"/>
              </a:rPr>
              <a:t> </a:t>
            </a:r>
            <a:r>
              <a:rPr lang="en-US" sz="2799" dirty="0" err="1">
                <a:solidFill>
                  <a:srgbClr val="0E2C4B"/>
                </a:solidFill>
                <a:latin typeface="Muli"/>
              </a:rPr>
              <a:t>bilangan</a:t>
            </a:r>
            <a:r>
              <a:rPr lang="en-US" sz="2799" dirty="0">
                <a:solidFill>
                  <a:srgbClr val="0E2C4B"/>
                </a:solidFill>
                <a:latin typeface="Muli"/>
              </a:rPr>
              <a:t> </a:t>
            </a:r>
            <a:r>
              <a:rPr lang="en-US" sz="2799" dirty="0" err="1">
                <a:solidFill>
                  <a:srgbClr val="0E2C4B"/>
                </a:solidFill>
                <a:latin typeface="Muli"/>
              </a:rPr>
              <a:t>sudah</a:t>
            </a:r>
            <a:r>
              <a:rPr lang="en-US" sz="2799" dirty="0">
                <a:solidFill>
                  <a:srgbClr val="0E2C4B"/>
                </a:solidFill>
                <a:latin typeface="Muli"/>
              </a:rPr>
              <a:t> </a:t>
            </a:r>
            <a:r>
              <a:rPr lang="en-US" sz="2799" dirty="0" err="1">
                <a:solidFill>
                  <a:srgbClr val="0E2C4B"/>
                </a:solidFill>
                <a:latin typeface="Muli"/>
              </a:rPr>
              <a:t>diurutkan</a:t>
            </a:r>
            <a:r>
              <a:rPr lang="en-US" sz="2799" dirty="0">
                <a:solidFill>
                  <a:srgbClr val="0E2C4B"/>
                </a:solidFill>
                <a:latin typeface="Muli"/>
              </a:rPr>
              <a:t>. </a:t>
            </a:r>
            <a:r>
              <a:rPr lang="en-US" sz="2799" dirty="0" err="1">
                <a:solidFill>
                  <a:srgbClr val="0E2C4B"/>
                </a:solidFill>
                <a:latin typeface="Muli"/>
              </a:rPr>
              <a:t>Algoritma</a:t>
            </a:r>
            <a:r>
              <a:rPr lang="en-US" sz="2799" dirty="0">
                <a:solidFill>
                  <a:srgbClr val="0E2C4B"/>
                </a:solidFill>
                <a:latin typeface="Muli"/>
              </a:rPr>
              <a:t> selection sort </a:t>
            </a:r>
            <a:r>
              <a:rPr lang="en-US" sz="2799" dirty="0" err="1">
                <a:solidFill>
                  <a:srgbClr val="0E2C4B"/>
                </a:solidFill>
                <a:latin typeface="Muli"/>
              </a:rPr>
              <a:t>menjalankan</a:t>
            </a:r>
            <a:r>
              <a:rPr lang="en-US" sz="2799" dirty="0">
                <a:solidFill>
                  <a:srgbClr val="0E2C4B"/>
                </a:solidFill>
                <a:latin typeface="Muli"/>
              </a:rPr>
              <a:t> </a:t>
            </a:r>
            <a:r>
              <a:rPr lang="en-US" sz="2799" dirty="0" err="1">
                <a:solidFill>
                  <a:srgbClr val="0E2C4B"/>
                </a:solidFill>
                <a:latin typeface="Muli"/>
              </a:rPr>
              <a:t>satu</a:t>
            </a:r>
            <a:r>
              <a:rPr lang="en-US" sz="2799" dirty="0">
                <a:solidFill>
                  <a:srgbClr val="0E2C4B"/>
                </a:solidFill>
                <a:latin typeface="Muli"/>
              </a:rPr>
              <a:t> kali </a:t>
            </a:r>
            <a:r>
              <a:rPr lang="en-US" sz="2799" dirty="0" err="1">
                <a:solidFill>
                  <a:srgbClr val="0E2C4B"/>
                </a:solidFill>
                <a:latin typeface="Muli"/>
              </a:rPr>
              <a:t>pertukaran</a:t>
            </a:r>
            <a:r>
              <a:rPr lang="en-US" sz="2799" dirty="0">
                <a:solidFill>
                  <a:srgbClr val="0E2C4B"/>
                </a:solidFill>
                <a:latin typeface="Muli"/>
              </a:rPr>
              <a:t> pada </a:t>
            </a:r>
            <a:r>
              <a:rPr lang="en-US" sz="2799" dirty="0" err="1">
                <a:solidFill>
                  <a:srgbClr val="0E2C4B"/>
                </a:solidFill>
                <a:latin typeface="Muli"/>
              </a:rPr>
              <a:t>setiap</a:t>
            </a:r>
            <a:r>
              <a:rPr lang="en-US" sz="2799" dirty="0">
                <a:solidFill>
                  <a:srgbClr val="0E2C4B"/>
                </a:solidFill>
                <a:latin typeface="Muli"/>
              </a:rPr>
              <a:t> </a:t>
            </a:r>
            <a:r>
              <a:rPr lang="en-US" sz="2799" dirty="0" err="1">
                <a:solidFill>
                  <a:srgbClr val="0E2C4B"/>
                </a:solidFill>
                <a:latin typeface="Muli"/>
              </a:rPr>
              <a:t>putaran</a:t>
            </a:r>
            <a:r>
              <a:rPr lang="en-US" sz="2799" dirty="0">
                <a:solidFill>
                  <a:srgbClr val="0E2C4B"/>
                </a:solidFill>
                <a:latin typeface="Muli"/>
              </a:rPr>
              <a:t>. </a:t>
            </a:r>
            <a:r>
              <a:rPr lang="en-US" sz="2799" dirty="0" err="1">
                <a:solidFill>
                  <a:srgbClr val="0E2C4B"/>
                </a:solidFill>
                <a:latin typeface="Muli"/>
              </a:rPr>
              <a:t>Jumlah</a:t>
            </a:r>
            <a:r>
              <a:rPr lang="en-US" sz="2799" dirty="0">
                <a:solidFill>
                  <a:srgbClr val="0E2C4B"/>
                </a:solidFill>
                <a:latin typeface="Muli"/>
              </a:rPr>
              <a:t> </a:t>
            </a:r>
            <a:r>
              <a:rPr lang="en-US" sz="2799" dirty="0" err="1">
                <a:solidFill>
                  <a:srgbClr val="0E2C4B"/>
                </a:solidFill>
                <a:latin typeface="Muli"/>
              </a:rPr>
              <a:t>pertukaran</a:t>
            </a:r>
            <a:r>
              <a:rPr lang="en-US" sz="2799" dirty="0">
                <a:solidFill>
                  <a:srgbClr val="0E2C4B"/>
                </a:solidFill>
                <a:latin typeface="Muli"/>
              </a:rPr>
              <a:t> </a:t>
            </a:r>
            <a:r>
              <a:rPr lang="en-US" sz="2799" dirty="0" err="1">
                <a:solidFill>
                  <a:srgbClr val="0E2C4B"/>
                </a:solidFill>
                <a:latin typeface="Muli"/>
              </a:rPr>
              <a:t>adalah</a:t>
            </a:r>
            <a:r>
              <a:rPr lang="en-US" sz="2799" dirty="0">
                <a:solidFill>
                  <a:srgbClr val="0E2C4B"/>
                </a:solidFill>
                <a:latin typeface="Muli"/>
              </a:rPr>
              <a:t> </a:t>
            </a:r>
            <a:r>
              <a:rPr lang="en-US" sz="2799" dirty="0" err="1">
                <a:solidFill>
                  <a:srgbClr val="0E2C4B"/>
                </a:solidFill>
                <a:latin typeface="Muli"/>
              </a:rPr>
              <a:t>nol</a:t>
            </a:r>
            <a:r>
              <a:rPr lang="en-US" sz="2799" dirty="0">
                <a:solidFill>
                  <a:srgbClr val="0E2C4B"/>
                </a:solidFill>
                <a:latin typeface="Muli"/>
              </a:rPr>
              <a:t> </a:t>
            </a:r>
            <a:r>
              <a:rPr lang="en-US" sz="2799" dirty="0" err="1">
                <a:solidFill>
                  <a:srgbClr val="0E2C4B"/>
                </a:solidFill>
                <a:latin typeface="Muli"/>
              </a:rPr>
              <a:t>untuk</a:t>
            </a:r>
            <a:r>
              <a:rPr lang="en-US" sz="2799" dirty="0">
                <a:solidFill>
                  <a:srgbClr val="0E2C4B"/>
                </a:solidFill>
                <a:latin typeface="Muli"/>
              </a:rPr>
              <a:t> </a:t>
            </a:r>
            <a:r>
              <a:rPr lang="en-US" sz="2799" dirty="0" err="1">
                <a:solidFill>
                  <a:srgbClr val="0E2C4B"/>
                </a:solidFill>
                <a:latin typeface="Muli"/>
              </a:rPr>
              <a:t>bilangan</a:t>
            </a:r>
            <a:r>
              <a:rPr lang="en-US" sz="2799" dirty="0">
                <a:solidFill>
                  <a:srgbClr val="0E2C4B"/>
                </a:solidFill>
                <a:latin typeface="Muli"/>
              </a:rPr>
              <a:t> yang </a:t>
            </a:r>
            <a:r>
              <a:rPr lang="en-US" sz="2799" dirty="0" err="1">
                <a:solidFill>
                  <a:srgbClr val="0E2C4B"/>
                </a:solidFill>
                <a:latin typeface="Muli"/>
              </a:rPr>
              <a:t>sudah</a:t>
            </a:r>
            <a:r>
              <a:rPr lang="en-US" sz="2799" dirty="0">
                <a:solidFill>
                  <a:srgbClr val="0E2C4B"/>
                </a:solidFill>
                <a:latin typeface="Muli"/>
              </a:rPr>
              <a:t> </a:t>
            </a:r>
            <a:r>
              <a:rPr lang="en-US" sz="2799" dirty="0" err="1">
                <a:solidFill>
                  <a:srgbClr val="0E2C4B"/>
                </a:solidFill>
                <a:latin typeface="Muli"/>
              </a:rPr>
              <a:t>terurut</a:t>
            </a:r>
            <a:r>
              <a:rPr lang="en-US" sz="2799" dirty="0">
                <a:solidFill>
                  <a:srgbClr val="0E2C4B"/>
                </a:solidFill>
                <a:latin typeface="Muli"/>
              </a:rPr>
              <a:t>, dan (n-1) </a:t>
            </a:r>
            <a:r>
              <a:rPr lang="en-US" sz="2799" dirty="0" err="1">
                <a:solidFill>
                  <a:srgbClr val="0E2C4B"/>
                </a:solidFill>
                <a:latin typeface="Muli"/>
              </a:rPr>
              <a:t>untuk</a:t>
            </a:r>
            <a:r>
              <a:rPr lang="en-US" sz="2799" dirty="0">
                <a:solidFill>
                  <a:srgbClr val="0E2C4B"/>
                </a:solidFill>
                <a:latin typeface="Muli"/>
              </a:rPr>
              <a:t> </a:t>
            </a:r>
            <a:r>
              <a:rPr lang="en-US" sz="2799" dirty="0" err="1">
                <a:solidFill>
                  <a:srgbClr val="0E2C4B"/>
                </a:solidFill>
                <a:latin typeface="Muli"/>
              </a:rPr>
              <a:t>bilangan</a:t>
            </a:r>
            <a:r>
              <a:rPr lang="en-US" sz="2799" dirty="0">
                <a:solidFill>
                  <a:srgbClr val="0E2C4B"/>
                </a:solidFill>
                <a:latin typeface="Muli"/>
              </a:rPr>
              <a:t> yang </a:t>
            </a:r>
            <a:r>
              <a:rPr lang="en-US" sz="2799" dirty="0" err="1">
                <a:solidFill>
                  <a:srgbClr val="0E2C4B"/>
                </a:solidFill>
                <a:latin typeface="Muli"/>
              </a:rPr>
              <a:t>berurutan</a:t>
            </a:r>
            <a:r>
              <a:rPr lang="en-US" sz="2799" dirty="0">
                <a:solidFill>
                  <a:srgbClr val="0E2C4B"/>
                </a:solidFill>
                <a:latin typeface="Muli"/>
              </a:rPr>
              <a:t> </a:t>
            </a:r>
            <a:r>
              <a:rPr lang="en-US" sz="2799" dirty="0" err="1">
                <a:solidFill>
                  <a:srgbClr val="0E2C4B"/>
                </a:solidFill>
                <a:latin typeface="Muli"/>
              </a:rPr>
              <a:t>terbalik</a:t>
            </a:r>
            <a:r>
              <a:rPr lang="en-US" sz="2799" dirty="0">
                <a:solidFill>
                  <a:srgbClr val="0E2C4B"/>
                </a:solidFill>
                <a:latin typeface="Muli"/>
              </a:rPr>
              <a:t>. </a:t>
            </a:r>
            <a:r>
              <a:rPr lang="en-US" sz="2799" dirty="0" err="1">
                <a:solidFill>
                  <a:srgbClr val="0E2C4B"/>
                </a:solidFill>
                <a:latin typeface="Muli"/>
              </a:rPr>
              <a:t>Kompleksitas</a:t>
            </a:r>
            <a:r>
              <a:rPr lang="en-US" sz="2799" dirty="0">
                <a:solidFill>
                  <a:srgbClr val="0E2C4B"/>
                </a:solidFill>
                <a:latin typeface="Muli"/>
              </a:rPr>
              <a:t> </a:t>
            </a:r>
            <a:r>
              <a:rPr lang="en-US" sz="2799" dirty="0" err="1">
                <a:solidFill>
                  <a:srgbClr val="0E2C4B"/>
                </a:solidFill>
                <a:latin typeface="Muli"/>
              </a:rPr>
              <a:t>waktu</a:t>
            </a:r>
            <a:r>
              <a:rPr lang="en-US" sz="2799" dirty="0">
                <a:solidFill>
                  <a:srgbClr val="0E2C4B"/>
                </a:solidFill>
                <a:latin typeface="Muli"/>
              </a:rPr>
              <a:t> </a:t>
            </a:r>
            <a:r>
              <a:rPr lang="en-US" sz="2799" dirty="0" err="1">
                <a:solidFill>
                  <a:srgbClr val="0E2C4B"/>
                </a:solidFill>
                <a:latin typeface="Muli"/>
              </a:rPr>
              <a:t>algoritma</a:t>
            </a:r>
            <a:r>
              <a:rPr lang="en-US" sz="2799" dirty="0">
                <a:solidFill>
                  <a:srgbClr val="0E2C4B"/>
                </a:solidFill>
                <a:latin typeface="Muli"/>
              </a:rPr>
              <a:t> selection sort </a:t>
            </a:r>
            <a:r>
              <a:rPr lang="en-US" sz="2799" dirty="0" err="1">
                <a:solidFill>
                  <a:srgbClr val="0E2C4B"/>
                </a:solidFill>
                <a:latin typeface="Muli"/>
              </a:rPr>
              <a:t>dalam</a:t>
            </a:r>
            <a:r>
              <a:rPr lang="en-US" sz="2799" dirty="0">
                <a:solidFill>
                  <a:srgbClr val="0E2C4B"/>
                </a:solidFill>
                <a:latin typeface="Muli"/>
              </a:rPr>
              <a:t> </a:t>
            </a:r>
            <a:r>
              <a:rPr lang="en-US" sz="2799" dirty="0" err="1">
                <a:solidFill>
                  <a:srgbClr val="0E2C4B"/>
                </a:solidFill>
                <a:latin typeface="Muli"/>
              </a:rPr>
              <a:t>kondisi</a:t>
            </a:r>
            <a:r>
              <a:rPr lang="en-US" sz="2799" dirty="0">
                <a:solidFill>
                  <a:srgbClr val="0E2C4B"/>
                </a:solidFill>
                <a:latin typeface="Muli"/>
              </a:rPr>
              <a:t> worst dan average case </a:t>
            </a:r>
            <a:r>
              <a:rPr lang="en-US" sz="2799" dirty="0" err="1">
                <a:solidFill>
                  <a:srgbClr val="0E2C4B"/>
                </a:solidFill>
                <a:latin typeface="Muli"/>
              </a:rPr>
              <a:t>adalah</a:t>
            </a:r>
            <a:r>
              <a:rPr lang="en-US" sz="2799" dirty="0">
                <a:solidFill>
                  <a:srgbClr val="0E2C4B"/>
                </a:solidFill>
                <a:latin typeface="Muli"/>
              </a:rPr>
              <a:t> O(n²).</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3F4"/>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69E6076-CD14-1E54-037F-86EC09181475}"/>
              </a:ext>
            </a:extLst>
          </p:cNvPr>
          <p:cNvSpPr txBox="1"/>
          <p:nvPr/>
        </p:nvSpPr>
        <p:spPr>
          <a:xfrm>
            <a:off x="4572000" y="1104900"/>
            <a:ext cx="9144000" cy="8892000"/>
          </a:xfrm>
          <a:prstGeom prst="rect">
            <a:avLst/>
          </a:prstGeom>
          <a:noFill/>
        </p:spPr>
        <p:txBody>
          <a:bodyPr wrap="square" numCol="2">
            <a:spAutoFit/>
          </a:bodyPr>
          <a:lstStyle/>
          <a:p>
            <a:r>
              <a:rPr lang="en-ID" dirty="0"/>
              <a:t>#include&lt;iostream&gt;</a:t>
            </a:r>
          </a:p>
          <a:p>
            <a:r>
              <a:rPr lang="en-ID" dirty="0"/>
              <a:t>#include&lt;stdio.h&gt;</a:t>
            </a:r>
          </a:p>
          <a:p>
            <a:r>
              <a:rPr lang="en-ID" dirty="0"/>
              <a:t>using namespace std;</a:t>
            </a:r>
          </a:p>
          <a:p>
            <a:endParaRPr lang="en-ID" dirty="0"/>
          </a:p>
          <a:p>
            <a:r>
              <a:rPr lang="en-ID" dirty="0"/>
              <a:t>int main() {</a:t>
            </a:r>
          </a:p>
          <a:p>
            <a:r>
              <a:rPr lang="en-ID" dirty="0"/>
              <a:t>    int n, </a:t>
            </a:r>
            <a:r>
              <a:rPr lang="en-ID" dirty="0" err="1"/>
              <a:t>i</a:t>
            </a:r>
            <a:r>
              <a:rPr lang="en-ID" dirty="0"/>
              <a:t>, </a:t>
            </a:r>
            <a:r>
              <a:rPr lang="en-ID" dirty="0" err="1"/>
              <a:t>arr</a:t>
            </a:r>
            <a:r>
              <a:rPr lang="en-ID" dirty="0"/>
              <a:t>[50], j, </a:t>
            </a:r>
            <a:r>
              <a:rPr lang="en-ID" dirty="0" err="1"/>
              <a:t>tmp</a:t>
            </a:r>
            <a:r>
              <a:rPr lang="en-ID" dirty="0"/>
              <a:t>, </a:t>
            </a:r>
            <a:r>
              <a:rPr lang="en-ID" dirty="0" err="1"/>
              <a:t>minIndex</a:t>
            </a:r>
            <a:r>
              <a:rPr lang="en-ID" dirty="0"/>
              <a:t>;</a:t>
            </a:r>
          </a:p>
          <a:p>
            <a:r>
              <a:rPr lang="en-ID" dirty="0"/>
              <a:t>    </a:t>
            </a:r>
          </a:p>
          <a:p>
            <a:r>
              <a:rPr lang="en-ID" dirty="0"/>
              <a:t>    </a:t>
            </a:r>
            <a:r>
              <a:rPr lang="en-ID" dirty="0" err="1"/>
              <a:t>cout</a:t>
            </a:r>
            <a:r>
              <a:rPr lang="en-ID" dirty="0"/>
              <a:t> &lt;&lt; "</a:t>
            </a:r>
            <a:r>
              <a:rPr lang="en-ID" dirty="0" err="1"/>
              <a:t>Berapa</a:t>
            </a:r>
            <a:r>
              <a:rPr lang="en-ID" dirty="0"/>
              <a:t> </a:t>
            </a:r>
            <a:r>
              <a:rPr lang="en-ID" dirty="0" err="1"/>
              <a:t>bilangan</a:t>
            </a:r>
            <a:r>
              <a:rPr lang="en-ID" dirty="0"/>
              <a:t> yang </a:t>
            </a:r>
            <a:r>
              <a:rPr lang="en-ID" dirty="0" err="1"/>
              <a:t>akan</a:t>
            </a:r>
            <a:r>
              <a:rPr lang="en-ID" dirty="0"/>
              <a:t> </a:t>
            </a:r>
            <a:r>
              <a:rPr lang="en-ID" dirty="0" err="1"/>
              <a:t>diurutkan</a:t>
            </a:r>
            <a:r>
              <a:rPr lang="en-ID" dirty="0"/>
              <a:t>? : ";</a:t>
            </a:r>
          </a:p>
          <a:p>
            <a:r>
              <a:rPr lang="en-ID" dirty="0"/>
              <a:t>    </a:t>
            </a:r>
            <a:r>
              <a:rPr lang="en-ID" dirty="0" err="1"/>
              <a:t>cin</a:t>
            </a:r>
            <a:r>
              <a:rPr lang="en-ID" dirty="0"/>
              <a:t> &gt;&gt; n;</a:t>
            </a:r>
          </a:p>
          <a:p>
            <a:r>
              <a:rPr lang="en-ID" dirty="0"/>
              <a:t>    </a:t>
            </a:r>
          </a:p>
          <a:p>
            <a:r>
              <a:rPr lang="en-ID" dirty="0"/>
              <a:t>    </a:t>
            </a:r>
            <a:r>
              <a:rPr lang="en-ID" dirty="0" err="1"/>
              <a:t>cout</a:t>
            </a:r>
            <a:r>
              <a:rPr lang="en-ID" dirty="0"/>
              <a:t> &lt;&lt; "</a:t>
            </a:r>
            <a:r>
              <a:rPr lang="en-ID" dirty="0" err="1"/>
              <a:t>Masukan</a:t>
            </a:r>
            <a:r>
              <a:rPr lang="en-ID" dirty="0"/>
              <a:t> " &lt;&lt; n &lt;&lt; " </a:t>
            </a:r>
            <a:r>
              <a:rPr lang="en-ID" dirty="0" err="1"/>
              <a:t>bilangan</a:t>
            </a:r>
            <a:r>
              <a:rPr lang="en-ID" dirty="0"/>
              <a:t> </a:t>
            </a:r>
            <a:r>
              <a:rPr lang="en-ID" dirty="0" err="1"/>
              <a:t>dengan</a:t>
            </a:r>
            <a:r>
              <a:rPr lang="en-ID" dirty="0"/>
              <a:t> </a:t>
            </a:r>
            <a:r>
              <a:rPr lang="en-ID" dirty="0" err="1"/>
              <a:t>spasi</a:t>
            </a:r>
            <a:r>
              <a:rPr lang="en-ID" dirty="0"/>
              <a:t> : ";</a:t>
            </a:r>
          </a:p>
          <a:p>
            <a:r>
              <a:rPr lang="en-ID" dirty="0"/>
              <a:t>    for(</a:t>
            </a:r>
            <a:r>
              <a:rPr lang="en-ID" dirty="0" err="1"/>
              <a:t>i</a:t>
            </a:r>
            <a:r>
              <a:rPr lang="en-ID" dirty="0"/>
              <a:t> = 0; </a:t>
            </a:r>
            <a:r>
              <a:rPr lang="en-ID" dirty="0" err="1"/>
              <a:t>i</a:t>
            </a:r>
            <a:r>
              <a:rPr lang="en-ID" dirty="0"/>
              <a:t> &lt; n; </a:t>
            </a:r>
            <a:r>
              <a:rPr lang="en-ID" dirty="0" err="1"/>
              <a:t>i</a:t>
            </a:r>
            <a:r>
              <a:rPr lang="en-ID" dirty="0"/>
              <a:t>++) {</a:t>
            </a:r>
          </a:p>
          <a:p>
            <a:r>
              <a:rPr lang="en-ID" dirty="0"/>
              <a:t>        </a:t>
            </a:r>
            <a:r>
              <a:rPr lang="en-ID" dirty="0" err="1"/>
              <a:t>cin</a:t>
            </a:r>
            <a:r>
              <a:rPr lang="en-ID" dirty="0"/>
              <a:t> &gt;&gt; </a:t>
            </a:r>
            <a:r>
              <a:rPr lang="en-ID" dirty="0" err="1"/>
              <a:t>arr</a:t>
            </a:r>
            <a:r>
              <a:rPr lang="en-ID" dirty="0"/>
              <a:t>[</a:t>
            </a:r>
            <a:r>
              <a:rPr lang="en-ID" dirty="0" err="1"/>
              <a:t>i</a:t>
            </a:r>
            <a:r>
              <a:rPr lang="en-ID" dirty="0"/>
              <a:t>];</a:t>
            </a:r>
          </a:p>
          <a:p>
            <a:r>
              <a:rPr lang="en-ID" dirty="0"/>
              <a:t>    }</a:t>
            </a:r>
          </a:p>
          <a:p>
            <a:r>
              <a:rPr lang="en-ID" dirty="0"/>
              <a:t>    </a:t>
            </a:r>
          </a:p>
          <a:p>
            <a:r>
              <a:rPr lang="en-ID" dirty="0"/>
              <a:t>    </a:t>
            </a:r>
            <a:r>
              <a:rPr lang="en-ID" dirty="0" err="1"/>
              <a:t>cout</a:t>
            </a:r>
            <a:r>
              <a:rPr lang="en-ID" dirty="0"/>
              <a:t> &lt;&lt; "</a:t>
            </a:r>
            <a:r>
              <a:rPr lang="en-ID" dirty="0" err="1"/>
              <a:t>Pengurutan</a:t>
            </a:r>
            <a:r>
              <a:rPr lang="en-ID" dirty="0"/>
              <a:t> </a:t>
            </a:r>
            <a:r>
              <a:rPr lang="en-ID" dirty="0" err="1"/>
              <a:t>Menggunakan</a:t>
            </a:r>
            <a:r>
              <a:rPr lang="en-ID" dirty="0"/>
              <a:t> </a:t>
            </a:r>
            <a:r>
              <a:rPr lang="en-ID" dirty="0" err="1"/>
              <a:t>Algoritma</a:t>
            </a:r>
            <a:r>
              <a:rPr lang="en-ID" dirty="0"/>
              <a:t> Selection Sort \n\n"; </a:t>
            </a:r>
          </a:p>
          <a:p>
            <a:r>
              <a:rPr lang="en-ID" dirty="0"/>
              <a:t>    for (</a:t>
            </a:r>
            <a:r>
              <a:rPr lang="en-ID" dirty="0" err="1"/>
              <a:t>i</a:t>
            </a:r>
            <a:r>
              <a:rPr lang="en-ID" dirty="0"/>
              <a:t> = 0; </a:t>
            </a:r>
            <a:r>
              <a:rPr lang="en-ID" dirty="0" err="1"/>
              <a:t>i</a:t>
            </a:r>
            <a:r>
              <a:rPr lang="en-ID" dirty="0"/>
              <a:t> &lt; n - 1; </a:t>
            </a:r>
            <a:r>
              <a:rPr lang="en-ID" dirty="0" err="1"/>
              <a:t>i</a:t>
            </a:r>
            <a:r>
              <a:rPr lang="en-ID" dirty="0"/>
              <a:t>++) {</a:t>
            </a:r>
          </a:p>
          <a:p>
            <a:r>
              <a:rPr lang="en-ID" dirty="0"/>
              <a:t>        </a:t>
            </a:r>
            <a:r>
              <a:rPr lang="en-ID" dirty="0" err="1"/>
              <a:t>minIndex</a:t>
            </a:r>
            <a:r>
              <a:rPr lang="en-ID" dirty="0"/>
              <a:t> = </a:t>
            </a:r>
            <a:r>
              <a:rPr lang="en-ID" dirty="0" err="1"/>
              <a:t>i</a:t>
            </a:r>
            <a:r>
              <a:rPr lang="en-ID" dirty="0"/>
              <a:t>;</a:t>
            </a:r>
          </a:p>
          <a:p>
            <a:r>
              <a:rPr lang="en-ID" dirty="0"/>
              <a:t>        for (j = </a:t>
            </a:r>
            <a:r>
              <a:rPr lang="en-ID" dirty="0" err="1"/>
              <a:t>i</a:t>
            </a:r>
            <a:r>
              <a:rPr lang="en-ID" dirty="0"/>
              <a:t> + 1; j &lt; n; </a:t>
            </a:r>
            <a:r>
              <a:rPr lang="en-ID" dirty="0" err="1"/>
              <a:t>j++</a:t>
            </a:r>
            <a:r>
              <a:rPr lang="en-ID" dirty="0"/>
              <a:t>) {</a:t>
            </a:r>
          </a:p>
          <a:p>
            <a:r>
              <a:rPr lang="en-ID" dirty="0"/>
              <a:t>            if (</a:t>
            </a:r>
            <a:r>
              <a:rPr lang="en-ID" dirty="0" err="1"/>
              <a:t>arr</a:t>
            </a:r>
            <a:r>
              <a:rPr lang="en-ID" dirty="0"/>
              <a:t>[j] &lt; </a:t>
            </a:r>
            <a:r>
              <a:rPr lang="en-ID" dirty="0" err="1"/>
              <a:t>arr</a:t>
            </a:r>
            <a:r>
              <a:rPr lang="en-ID" dirty="0"/>
              <a:t>[</a:t>
            </a:r>
            <a:r>
              <a:rPr lang="en-ID" dirty="0" err="1"/>
              <a:t>minIndex</a:t>
            </a:r>
            <a:r>
              <a:rPr lang="en-ID" dirty="0"/>
              <a:t>]) {</a:t>
            </a:r>
          </a:p>
          <a:p>
            <a:r>
              <a:rPr lang="en-ID" dirty="0"/>
              <a:t>                </a:t>
            </a:r>
            <a:r>
              <a:rPr lang="en-ID" dirty="0" err="1"/>
              <a:t>minIndex</a:t>
            </a:r>
            <a:r>
              <a:rPr lang="en-ID" dirty="0"/>
              <a:t> = j;</a:t>
            </a:r>
          </a:p>
          <a:p>
            <a:r>
              <a:rPr lang="en-ID" dirty="0"/>
              <a:t>            }</a:t>
            </a:r>
          </a:p>
          <a:p>
            <a:r>
              <a:rPr lang="en-ID" dirty="0"/>
              <a:t>        }</a:t>
            </a:r>
          </a:p>
          <a:p>
            <a:r>
              <a:rPr lang="en-ID" dirty="0"/>
              <a:t>        if (</a:t>
            </a:r>
            <a:r>
              <a:rPr lang="en-ID" dirty="0" err="1"/>
              <a:t>minIndex</a:t>
            </a:r>
            <a:r>
              <a:rPr lang="en-ID" dirty="0"/>
              <a:t> != </a:t>
            </a:r>
            <a:r>
              <a:rPr lang="en-ID" dirty="0" err="1"/>
              <a:t>i</a:t>
            </a:r>
            <a:r>
              <a:rPr lang="en-ID" dirty="0"/>
              <a:t>) {</a:t>
            </a:r>
          </a:p>
          <a:p>
            <a:r>
              <a:rPr lang="en-ID" dirty="0"/>
              <a:t>            </a:t>
            </a:r>
            <a:r>
              <a:rPr lang="en-ID" dirty="0" err="1"/>
              <a:t>tmp</a:t>
            </a:r>
            <a:r>
              <a:rPr lang="en-ID" dirty="0"/>
              <a:t> = </a:t>
            </a:r>
            <a:r>
              <a:rPr lang="en-ID" dirty="0" err="1"/>
              <a:t>arr</a:t>
            </a:r>
            <a:r>
              <a:rPr lang="en-ID" dirty="0"/>
              <a:t>[</a:t>
            </a:r>
            <a:r>
              <a:rPr lang="en-ID" dirty="0" err="1"/>
              <a:t>i</a:t>
            </a:r>
            <a:r>
              <a:rPr lang="en-ID" dirty="0"/>
              <a:t>];</a:t>
            </a:r>
          </a:p>
          <a:p>
            <a:r>
              <a:rPr lang="en-ID" dirty="0"/>
              <a:t>            </a:t>
            </a:r>
            <a:r>
              <a:rPr lang="en-ID" dirty="0" err="1"/>
              <a:t>arr</a:t>
            </a:r>
            <a:r>
              <a:rPr lang="en-ID" dirty="0"/>
              <a:t>[</a:t>
            </a:r>
            <a:r>
              <a:rPr lang="en-ID" dirty="0" err="1"/>
              <a:t>i</a:t>
            </a:r>
            <a:r>
              <a:rPr lang="en-ID" dirty="0"/>
              <a:t>] = </a:t>
            </a:r>
            <a:r>
              <a:rPr lang="en-ID" dirty="0" err="1"/>
              <a:t>arr</a:t>
            </a:r>
            <a:r>
              <a:rPr lang="en-ID" dirty="0"/>
              <a:t>[</a:t>
            </a:r>
            <a:r>
              <a:rPr lang="en-ID" dirty="0" err="1"/>
              <a:t>minIndex</a:t>
            </a:r>
            <a:r>
              <a:rPr lang="en-ID" dirty="0"/>
              <a:t>];</a:t>
            </a:r>
          </a:p>
          <a:p>
            <a:r>
              <a:rPr lang="en-ID" dirty="0"/>
              <a:t>            </a:t>
            </a:r>
            <a:r>
              <a:rPr lang="en-ID" dirty="0" err="1"/>
              <a:t>arr</a:t>
            </a:r>
            <a:r>
              <a:rPr lang="en-ID" dirty="0"/>
              <a:t>[</a:t>
            </a:r>
            <a:r>
              <a:rPr lang="en-ID" dirty="0" err="1"/>
              <a:t>minIndex</a:t>
            </a:r>
            <a:r>
              <a:rPr lang="en-ID" dirty="0"/>
              <a:t>] = </a:t>
            </a:r>
            <a:r>
              <a:rPr lang="en-ID" dirty="0" err="1"/>
              <a:t>tmp</a:t>
            </a:r>
            <a:r>
              <a:rPr lang="en-ID" dirty="0"/>
              <a:t>; </a:t>
            </a:r>
          </a:p>
          <a:p>
            <a:r>
              <a:rPr lang="en-ID" dirty="0"/>
              <a:t>        }</a:t>
            </a:r>
          </a:p>
          <a:p>
            <a:r>
              <a:rPr lang="en-ID" dirty="0"/>
              <a:t>    }</a:t>
            </a:r>
          </a:p>
          <a:p>
            <a:r>
              <a:rPr lang="en-ID" dirty="0"/>
              <a:t>        </a:t>
            </a:r>
            <a:r>
              <a:rPr lang="en-ID" dirty="0" err="1"/>
              <a:t>cout</a:t>
            </a:r>
            <a:r>
              <a:rPr lang="en-ID" dirty="0"/>
              <a:t> &lt;&lt; "</a:t>
            </a:r>
            <a:r>
              <a:rPr lang="en-ID" dirty="0" err="1"/>
              <a:t>Bilangan</a:t>
            </a:r>
            <a:r>
              <a:rPr lang="en-ID" dirty="0"/>
              <a:t> </a:t>
            </a:r>
            <a:r>
              <a:rPr lang="en-ID" dirty="0" err="1"/>
              <a:t>Terurut</a:t>
            </a:r>
            <a:r>
              <a:rPr lang="en-ID" dirty="0"/>
              <a:t> Naik :\n\n";</a:t>
            </a:r>
          </a:p>
          <a:p>
            <a:r>
              <a:rPr lang="en-ID" dirty="0"/>
              <a:t>    for (</a:t>
            </a:r>
            <a:r>
              <a:rPr lang="en-ID" dirty="0" err="1"/>
              <a:t>i</a:t>
            </a:r>
            <a:r>
              <a:rPr lang="en-ID" dirty="0"/>
              <a:t> = 0; </a:t>
            </a:r>
            <a:r>
              <a:rPr lang="en-ID" dirty="0" err="1"/>
              <a:t>i</a:t>
            </a:r>
            <a:r>
              <a:rPr lang="en-ID" dirty="0"/>
              <a:t> &lt; n; </a:t>
            </a:r>
            <a:r>
              <a:rPr lang="en-ID" dirty="0" err="1"/>
              <a:t>i</a:t>
            </a:r>
            <a:r>
              <a:rPr lang="en-ID" dirty="0"/>
              <a:t>++) {</a:t>
            </a:r>
          </a:p>
          <a:p>
            <a:r>
              <a:rPr lang="en-ID" dirty="0"/>
              <a:t>        </a:t>
            </a:r>
            <a:r>
              <a:rPr lang="en-ID" dirty="0" err="1"/>
              <a:t>cout</a:t>
            </a:r>
            <a:r>
              <a:rPr lang="en-ID" dirty="0"/>
              <a:t> &lt;&lt; </a:t>
            </a:r>
            <a:r>
              <a:rPr lang="en-ID" dirty="0" err="1"/>
              <a:t>arr</a:t>
            </a:r>
            <a:r>
              <a:rPr lang="en-ID" dirty="0"/>
              <a:t>[</a:t>
            </a:r>
            <a:r>
              <a:rPr lang="en-ID" dirty="0" err="1"/>
              <a:t>i</a:t>
            </a:r>
            <a:r>
              <a:rPr lang="en-ID" dirty="0"/>
              <a:t>] &lt;&lt; "  ";</a:t>
            </a:r>
          </a:p>
          <a:p>
            <a:r>
              <a:rPr lang="en-ID" dirty="0"/>
              <a:t>    }</a:t>
            </a:r>
          </a:p>
          <a:p>
            <a:r>
              <a:rPr lang="en-ID" dirty="0"/>
              <a:t>    </a:t>
            </a:r>
          </a:p>
          <a:p>
            <a:r>
              <a:rPr lang="en-ID" dirty="0"/>
              <a:t>    return 0;</a:t>
            </a:r>
          </a:p>
          <a:p>
            <a:r>
              <a:rPr lang="en-ID" dirty="0"/>
              <a:t>}</a:t>
            </a:r>
          </a:p>
        </p:txBody>
      </p:sp>
      <p:sp>
        <p:nvSpPr>
          <p:cNvPr id="5" name="TextBox 4">
            <a:extLst>
              <a:ext uri="{FF2B5EF4-FFF2-40B4-BE49-F238E27FC236}">
                <a16:creationId xmlns:a16="http://schemas.microsoft.com/office/drawing/2014/main" id="{15385DF6-3221-9F22-B8E0-539AD65BD95A}"/>
              </a:ext>
            </a:extLst>
          </p:cNvPr>
          <p:cNvSpPr txBox="1"/>
          <p:nvPr/>
        </p:nvSpPr>
        <p:spPr>
          <a:xfrm>
            <a:off x="4572000" y="274310"/>
            <a:ext cx="9144000" cy="707886"/>
          </a:xfrm>
          <a:prstGeom prst="rect">
            <a:avLst/>
          </a:prstGeom>
          <a:noFill/>
        </p:spPr>
        <p:txBody>
          <a:bodyPr wrap="square">
            <a:spAutoFit/>
          </a:bodyPr>
          <a:lstStyle/>
          <a:p>
            <a:pPr algn="ctr"/>
            <a:r>
              <a:rPr lang="id-ID" sz="4000" b="1" dirty="0">
                <a:effectLst/>
                <a:latin typeface="Arial" panose="020B0604020202020204" pitchFamily="34" charset="0"/>
                <a:ea typeface="DengXian" panose="02010600030101010101" pitchFamily="2" charset="-122"/>
              </a:rPr>
              <a:t>IMPLEMENTASI </a:t>
            </a:r>
            <a:r>
              <a:rPr lang="en-US" sz="4000" b="1" dirty="0">
                <a:effectLst/>
                <a:latin typeface="Arial" panose="020B0604020202020204" pitchFamily="34" charset="0"/>
                <a:ea typeface="DengXian" panose="02010600030101010101" pitchFamily="2" charset="-122"/>
              </a:rPr>
              <a:t>SELECTION</a:t>
            </a:r>
            <a:r>
              <a:rPr lang="id-ID" sz="4000" b="1" dirty="0">
                <a:effectLst/>
                <a:latin typeface="Arial" panose="020B0604020202020204" pitchFamily="34" charset="0"/>
                <a:ea typeface="DengXian" panose="02010600030101010101" pitchFamily="2" charset="-122"/>
              </a:rPr>
              <a:t> SORT</a:t>
            </a:r>
            <a:endParaRPr lang="en-ID" sz="4000" b="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3F4"/>
        </a:solidFill>
        <a:effectLst/>
      </p:bgPr>
    </p:bg>
    <p:spTree>
      <p:nvGrpSpPr>
        <p:cNvPr id="1" name=""/>
        <p:cNvGrpSpPr/>
        <p:nvPr/>
      </p:nvGrpSpPr>
      <p:grpSpPr>
        <a:xfrm>
          <a:off x="0" y="0"/>
          <a:ext cx="0" cy="0"/>
          <a:chOff x="0" y="0"/>
          <a:chExt cx="0" cy="0"/>
        </a:xfrm>
      </p:grpSpPr>
      <p:sp>
        <p:nvSpPr>
          <p:cNvPr id="2" name="Freeform 2"/>
          <p:cNvSpPr/>
          <p:nvPr/>
        </p:nvSpPr>
        <p:spPr>
          <a:xfrm>
            <a:off x="3459110" y="2522951"/>
            <a:ext cx="10337929" cy="5366171"/>
          </a:xfrm>
          <a:custGeom>
            <a:avLst/>
            <a:gdLst/>
            <a:ahLst/>
            <a:cxnLst/>
            <a:rect l="l" t="t" r="r" b="b"/>
            <a:pathLst>
              <a:path w="10337929" h="5366171">
                <a:moveTo>
                  <a:pt x="0" y="0"/>
                </a:moveTo>
                <a:lnTo>
                  <a:pt x="10337929" y="0"/>
                </a:lnTo>
                <a:lnTo>
                  <a:pt x="10337929" y="5366171"/>
                </a:lnTo>
                <a:lnTo>
                  <a:pt x="0" y="5366171"/>
                </a:lnTo>
                <a:lnTo>
                  <a:pt x="0" y="0"/>
                </a:lnTo>
                <a:close/>
              </a:path>
            </a:pathLst>
          </a:custGeom>
          <a:blipFill>
            <a:blip r:embed="rId2"/>
            <a:stretch>
              <a:fillRect t="-2330" r="-9981"/>
            </a:stretch>
          </a:blipFill>
        </p:spPr>
      </p:sp>
      <p:sp>
        <p:nvSpPr>
          <p:cNvPr id="3" name="TextBox 6">
            <a:extLst>
              <a:ext uri="{FF2B5EF4-FFF2-40B4-BE49-F238E27FC236}">
                <a16:creationId xmlns:a16="http://schemas.microsoft.com/office/drawing/2014/main" id="{D6D08D69-2CAC-68BD-7050-1888639D8646}"/>
              </a:ext>
            </a:extLst>
          </p:cNvPr>
          <p:cNvSpPr txBox="1"/>
          <p:nvPr/>
        </p:nvSpPr>
        <p:spPr>
          <a:xfrm>
            <a:off x="1028700" y="723900"/>
            <a:ext cx="13950564" cy="1557927"/>
          </a:xfrm>
          <a:prstGeom prst="rect">
            <a:avLst/>
          </a:prstGeom>
        </p:spPr>
        <p:txBody>
          <a:bodyPr lIns="0" tIns="0" rIns="0" bIns="0" rtlCol="0" anchor="t">
            <a:spAutoFit/>
          </a:bodyPr>
          <a:lstStyle/>
          <a:p>
            <a:pPr marL="0" lvl="0" indent="0">
              <a:lnSpc>
                <a:spcPts val="13052"/>
              </a:lnSpc>
              <a:spcBef>
                <a:spcPct val="0"/>
              </a:spcBef>
            </a:pPr>
            <a:r>
              <a:rPr lang="en-US" sz="8800" b="1" dirty="0" err="1">
                <a:solidFill>
                  <a:srgbClr val="000000"/>
                </a:solidFill>
                <a:latin typeface="Bobby Jones Semi-Bold"/>
              </a:rPr>
              <a:t>Keluaran</a:t>
            </a:r>
            <a:r>
              <a:rPr lang="en-US" sz="8800" b="1" dirty="0">
                <a:solidFill>
                  <a:srgbClr val="000000"/>
                </a:solidFill>
                <a:latin typeface="Bobby Jones Semi-Bold"/>
              </a:rPr>
              <a:t> Program</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49144" y="600869"/>
            <a:ext cx="17167972" cy="9249696"/>
            <a:chOff x="0" y="0"/>
            <a:chExt cx="4521606" cy="2436134"/>
          </a:xfrm>
        </p:grpSpPr>
        <p:sp>
          <p:nvSpPr>
            <p:cNvPr id="3" name="Freeform 3"/>
            <p:cNvSpPr/>
            <p:nvPr/>
          </p:nvSpPr>
          <p:spPr>
            <a:xfrm>
              <a:off x="0" y="0"/>
              <a:ext cx="4521606" cy="2436134"/>
            </a:xfrm>
            <a:custGeom>
              <a:avLst/>
              <a:gdLst/>
              <a:ahLst/>
              <a:cxnLst/>
              <a:rect l="l" t="t" r="r" b="b"/>
              <a:pathLst>
                <a:path w="4521606" h="2436134">
                  <a:moveTo>
                    <a:pt x="22999" y="0"/>
                  </a:moveTo>
                  <a:lnTo>
                    <a:pt x="4498607" y="0"/>
                  </a:lnTo>
                  <a:cubicBezTo>
                    <a:pt x="4511309" y="0"/>
                    <a:pt x="4521606" y="10297"/>
                    <a:pt x="4521606" y="22999"/>
                  </a:cubicBezTo>
                  <a:lnTo>
                    <a:pt x="4521606" y="2413135"/>
                  </a:lnTo>
                  <a:cubicBezTo>
                    <a:pt x="4521606" y="2419235"/>
                    <a:pt x="4519183" y="2425085"/>
                    <a:pt x="4514870" y="2429398"/>
                  </a:cubicBezTo>
                  <a:cubicBezTo>
                    <a:pt x="4510556" y="2433711"/>
                    <a:pt x="4504707" y="2436134"/>
                    <a:pt x="4498607" y="2436134"/>
                  </a:cubicBezTo>
                  <a:lnTo>
                    <a:pt x="22999" y="2436134"/>
                  </a:lnTo>
                  <a:cubicBezTo>
                    <a:pt x="16899" y="2436134"/>
                    <a:pt x="11049" y="2433711"/>
                    <a:pt x="6736" y="2429398"/>
                  </a:cubicBezTo>
                  <a:cubicBezTo>
                    <a:pt x="2423" y="2425085"/>
                    <a:pt x="0" y="2419235"/>
                    <a:pt x="0" y="2413135"/>
                  </a:cubicBezTo>
                  <a:lnTo>
                    <a:pt x="0" y="22999"/>
                  </a:lnTo>
                  <a:cubicBezTo>
                    <a:pt x="0" y="16899"/>
                    <a:pt x="2423" y="11049"/>
                    <a:pt x="6736" y="6736"/>
                  </a:cubicBezTo>
                  <a:cubicBezTo>
                    <a:pt x="11049" y="2423"/>
                    <a:pt x="16899" y="0"/>
                    <a:pt x="22999" y="0"/>
                  </a:cubicBezTo>
                  <a:close/>
                </a:path>
              </a:pathLst>
            </a:custGeom>
            <a:solidFill>
              <a:srgbClr val="FFF1D8"/>
            </a:solidFill>
            <a:ln cap="rnd">
              <a:noFill/>
              <a:prstDash val="solid"/>
              <a:round/>
            </a:ln>
          </p:spPr>
        </p:sp>
        <p:sp>
          <p:nvSpPr>
            <p:cNvPr id="4" name="TextBox 4"/>
            <p:cNvSpPr txBox="1"/>
            <p:nvPr/>
          </p:nvSpPr>
          <p:spPr>
            <a:xfrm>
              <a:off x="0" y="-38100"/>
              <a:ext cx="4521606" cy="2474234"/>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9052565" y="1028700"/>
            <a:ext cx="9235435" cy="8229600"/>
            <a:chOff x="0" y="0"/>
            <a:chExt cx="12313913" cy="10972800"/>
          </a:xfrm>
        </p:grpSpPr>
        <p:grpSp>
          <p:nvGrpSpPr>
            <p:cNvPr id="6" name="Group 6"/>
            <p:cNvGrpSpPr/>
            <p:nvPr/>
          </p:nvGrpSpPr>
          <p:grpSpPr>
            <a:xfrm>
              <a:off x="0" y="0"/>
              <a:ext cx="8816962" cy="881696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FF9FD"/>
              </a:solidFill>
            </p:spPr>
          </p:sp>
        </p:grpSp>
        <p:sp>
          <p:nvSpPr>
            <p:cNvPr id="8" name="Freeform 8"/>
            <p:cNvSpPr/>
            <p:nvPr/>
          </p:nvSpPr>
          <p:spPr>
            <a:xfrm>
              <a:off x="4270524" y="8181074"/>
              <a:ext cx="8043389" cy="2791726"/>
            </a:xfrm>
            <a:custGeom>
              <a:avLst/>
              <a:gdLst/>
              <a:ahLst/>
              <a:cxnLst/>
              <a:rect l="l" t="t" r="r" b="b"/>
              <a:pathLst>
                <a:path w="8043389" h="2791726">
                  <a:moveTo>
                    <a:pt x="0" y="0"/>
                  </a:moveTo>
                  <a:lnTo>
                    <a:pt x="8043389" y="0"/>
                  </a:lnTo>
                  <a:lnTo>
                    <a:pt x="8043389" y="2791726"/>
                  </a:lnTo>
                  <a:lnTo>
                    <a:pt x="0" y="2791726"/>
                  </a:lnTo>
                  <a:lnTo>
                    <a:pt x="0" y="0"/>
                  </a:lnTo>
                  <a:close/>
                </a:path>
              </a:pathLst>
            </a:custGeom>
            <a:blipFill>
              <a:blip r:embed="rId2">
                <a:alphaModFix amt="51000"/>
              </a:blip>
              <a:stretch>
                <a:fillRect/>
              </a:stretch>
            </a:blipFill>
          </p:spPr>
        </p:sp>
        <p:sp>
          <p:nvSpPr>
            <p:cNvPr id="9" name="Freeform 9"/>
            <p:cNvSpPr/>
            <p:nvPr/>
          </p:nvSpPr>
          <p:spPr>
            <a:xfrm flipH="1">
              <a:off x="892211" y="624687"/>
              <a:ext cx="9699122" cy="10024933"/>
            </a:xfrm>
            <a:custGeom>
              <a:avLst/>
              <a:gdLst/>
              <a:ahLst/>
              <a:cxnLst/>
              <a:rect l="l" t="t" r="r" b="b"/>
              <a:pathLst>
                <a:path w="9699122" h="10024933">
                  <a:moveTo>
                    <a:pt x="9699123" y="0"/>
                  </a:moveTo>
                  <a:lnTo>
                    <a:pt x="0" y="0"/>
                  </a:lnTo>
                  <a:lnTo>
                    <a:pt x="0" y="10024932"/>
                  </a:lnTo>
                  <a:lnTo>
                    <a:pt x="9699123" y="10024932"/>
                  </a:lnTo>
                  <a:lnTo>
                    <a:pt x="9699123" y="0"/>
                  </a:lnTo>
                  <a:close/>
                </a:path>
              </a:pathLst>
            </a:custGeom>
            <a:blipFill>
              <a:blip r:embed="rId3"/>
              <a:stretch>
                <a:fillRect/>
              </a:stretch>
            </a:blipFill>
          </p:spPr>
        </p:sp>
      </p:grpSp>
      <p:sp>
        <p:nvSpPr>
          <p:cNvPr id="15" name="TextBox 15"/>
          <p:cNvSpPr txBox="1"/>
          <p:nvPr/>
        </p:nvSpPr>
        <p:spPr>
          <a:xfrm>
            <a:off x="642330" y="2338070"/>
            <a:ext cx="8120670" cy="6474849"/>
          </a:xfrm>
          <a:prstGeom prst="rect">
            <a:avLst/>
          </a:prstGeom>
        </p:spPr>
        <p:txBody>
          <a:bodyPr wrap="square" lIns="0" tIns="0" rIns="0" bIns="0" rtlCol="0" anchor="t">
            <a:spAutoFit/>
          </a:bodyPr>
          <a:lstStyle/>
          <a:p>
            <a:pPr algn="just">
              <a:lnSpc>
                <a:spcPts val="3919"/>
              </a:lnSpc>
            </a:pPr>
            <a:r>
              <a:rPr lang="en-US" sz="3200" dirty="0">
                <a:solidFill>
                  <a:srgbClr val="0E2C4B"/>
                </a:solidFill>
                <a:latin typeface="Muli"/>
              </a:rPr>
              <a:t>Insertion sort </a:t>
            </a:r>
            <a:r>
              <a:rPr lang="en-US" sz="3200" dirty="0" err="1">
                <a:solidFill>
                  <a:srgbClr val="0E2C4B"/>
                </a:solidFill>
                <a:latin typeface="Muli"/>
              </a:rPr>
              <a:t>adalah</a:t>
            </a:r>
            <a:r>
              <a:rPr lang="en-US" sz="3200" dirty="0">
                <a:solidFill>
                  <a:srgbClr val="0E2C4B"/>
                </a:solidFill>
                <a:latin typeface="Muli"/>
              </a:rPr>
              <a:t> </a:t>
            </a:r>
            <a:r>
              <a:rPr lang="en-US" sz="3200" dirty="0" err="1">
                <a:solidFill>
                  <a:srgbClr val="0E2C4B"/>
                </a:solidFill>
                <a:latin typeface="Muli"/>
              </a:rPr>
              <a:t>metoda</a:t>
            </a:r>
            <a:r>
              <a:rPr lang="en-US" sz="3200" dirty="0">
                <a:solidFill>
                  <a:srgbClr val="0E2C4B"/>
                </a:solidFill>
                <a:latin typeface="Muli"/>
              </a:rPr>
              <a:t> </a:t>
            </a:r>
            <a:r>
              <a:rPr lang="en-US" sz="3200" dirty="0" err="1">
                <a:solidFill>
                  <a:srgbClr val="0E2C4B"/>
                </a:solidFill>
                <a:latin typeface="Muli"/>
              </a:rPr>
              <a:t>pengurutan</a:t>
            </a:r>
            <a:r>
              <a:rPr lang="en-US" sz="3200" dirty="0">
                <a:solidFill>
                  <a:srgbClr val="0E2C4B"/>
                </a:solidFill>
                <a:latin typeface="Muli"/>
              </a:rPr>
              <a:t> </a:t>
            </a:r>
            <a:r>
              <a:rPr lang="en-US" sz="3200" dirty="0" err="1">
                <a:solidFill>
                  <a:srgbClr val="0E2C4B"/>
                </a:solidFill>
                <a:latin typeface="Muli"/>
              </a:rPr>
              <a:t>dengan</a:t>
            </a:r>
            <a:r>
              <a:rPr lang="en-US" sz="3200" dirty="0">
                <a:solidFill>
                  <a:srgbClr val="0E2C4B"/>
                </a:solidFill>
                <a:latin typeface="Muli"/>
              </a:rPr>
              <a:t> </a:t>
            </a:r>
            <a:r>
              <a:rPr lang="en-US" sz="3200" dirty="0" err="1">
                <a:solidFill>
                  <a:srgbClr val="0E2C4B"/>
                </a:solidFill>
                <a:latin typeface="Muli"/>
              </a:rPr>
              <a:t>cara</a:t>
            </a:r>
            <a:r>
              <a:rPr lang="en-US" sz="3200" dirty="0">
                <a:solidFill>
                  <a:srgbClr val="0E2C4B"/>
                </a:solidFill>
                <a:latin typeface="Muli"/>
              </a:rPr>
              <a:t> </a:t>
            </a:r>
            <a:r>
              <a:rPr lang="en-US" sz="3200" dirty="0" err="1">
                <a:solidFill>
                  <a:srgbClr val="0E2C4B"/>
                </a:solidFill>
                <a:latin typeface="Muli"/>
              </a:rPr>
              <a:t>membandingkan</a:t>
            </a:r>
            <a:r>
              <a:rPr lang="en-US" sz="3200" dirty="0">
                <a:solidFill>
                  <a:srgbClr val="0E2C4B"/>
                </a:solidFill>
                <a:latin typeface="Muli"/>
              </a:rPr>
              <a:t> </a:t>
            </a:r>
            <a:r>
              <a:rPr lang="en-US" sz="3200" dirty="0" err="1">
                <a:solidFill>
                  <a:srgbClr val="0E2C4B"/>
                </a:solidFill>
                <a:latin typeface="Muli"/>
              </a:rPr>
              <a:t>satu</a:t>
            </a:r>
            <a:r>
              <a:rPr lang="en-US" sz="3200" dirty="0">
                <a:solidFill>
                  <a:srgbClr val="0E2C4B"/>
                </a:solidFill>
                <a:latin typeface="Muli"/>
              </a:rPr>
              <a:t> data dan </a:t>
            </a:r>
            <a:r>
              <a:rPr lang="en-US" sz="3200" dirty="0" err="1">
                <a:solidFill>
                  <a:srgbClr val="0E2C4B"/>
                </a:solidFill>
                <a:latin typeface="Muli"/>
              </a:rPr>
              <a:t>menyisipkan</a:t>
            </a:r>
            <a:r>
              <a:rPr lang="en-US" sz="3200" dirty="0">
                <a:solidFill>
                  <a:srgbClr val="0E2C4B"/>
                </a:solidFill>
                <a:latin typeface="Muli"/>
              </a:rPr>
              <a:t> </a:t>
            </a:r>
            <a:r>
              <a:rPr lang="en-US" sz="3200" dirty="0" err="1">
                <a:solidFill>
                  <a:srgbClr val="0E2C4B"/>
                </a:solidFill>
                <a:latin typeface="Muli"/>
              </a:rPr>
              <a:t>diantara</a:t>
            </a:r>
            <a:r>
              <a:rPr lang="en-US" sz="3200" dirty="0">
                <a:solidFill>
                  <a:srgbClr val="0E2C4B"/>
                </a:solidFill>
                <a:latin typeface="Muli"/>
              </a:rPr>
              <a:t> dua data pada </a:t>
            </a:r>
            <a:r>
              <a:rPr lang="en-US" sz="3200" dirty="0" err="1">
                <a:solidFill>
                  <a:srgbClr val="0E2C4B"/>
                </a:solidFill>
                <a:latin typeface="Muli"/>
              </a:rPr>
              <a:t>posisi</a:t>
            </a:r>
            <a:r>
              <a:rPr lang="en-US" sz="3200" dirty="0">
                <a:solidFill>
                  <a:srgbClr val="0E2C4B"/>
                </a:solidFill>
                <a:latin typeface="Muli"/>
              </a:rPr>
              <a:t> yang </a:t>
            </a:r>
            <a:r>
              <a:rPr lang="en-US" sz="3200" dirty="0" err="1">
                <a:solidFill>
                  <a:srgbClr val="0E2C4B"/>
                </a:solidFill>
                <a:latin typeface="Muli"/>
              </a:rPr>
              <a:t>sesuai</a:t>
            </a:r>
            <a:r>
              <a:rPr lang="en-US" sz="3200" dirty="0">
                <a:solidFill>
                  <a:srgbClr val="0E2C4B"/>
                </a:solidFill>
                <a:latin typeface="Muli"/>
              </a:rPr>
              <a:t>. </a:t>
            </a:r>
            <a:r>
              <a:rPr lang="en-US" sz="3200" dirty="0" err="1">
                <a:solidFill>
                  <a:srgbClr val="0E2C4B"/>
                </a:solidFill>
                <a:latin typeface="Muli"/>
              </a:rPr>
              <a:t>Analogi</a:t>
            </a:r>
            <a:r>
              <a:rPr lang="en-US" sz="3200" dirty="0">
                <a:solidFill>
                  <a:srgbClr val="0E2C4B"/>
                </a:solidFill>
                <a:latin typeface="Muli"/>
              </a:rPr>
              <a:t> </a:t>
            </a:r>
            <a:r>
              <a:rPr lang="en-US" sz="3200" dirty="0" err="1">
                <a:solidFill>
                  <a:srgbClr val="0E2C4B"/>
                </a:solidFill>
                <a:latin typeface="Muli"/>
              </a:rPr>
              <a:t>seseorang</a:t>
            </a:r>
            <a:r>
              <a:rPr lang="en-US" sz="3200" dirty="0">
                <a:solidFill>
                  <a:srgbClr val="0E2C4B"/>
                </a:solidFill>
                <a:latin typeface="Muli"/>
              </a:rPr>
              <a:t> yang </a:t>
            </a:r>
            <a:r>
              <a:rPr lang="en-US" sz="3200" dirty="0" err="1">
                <a:solidFill>
                  <a:srgbClr val="0E2C4B"/>
                </a:solidFill>
                <a:latin typeface="Muli"/>
              </a:rPr>
              <a:t>sedang</a:t>
            </a:r>
            <a:r>
              <a:rPr lang="en-US" sz="3200" dirty="0">
                <a:solidFill>
                  <a:srgbClr val="0E2C4B"/>
                </a:solidFill>
                <a:latin typeface="Muli"/>
              </a:rPr>
              <a:t> </a:t>
            </a:r>
            <a:r>
              <a:rPr lang="en-US" sz="3200" dirty="0" err="1">
                <a:solidFill>
                  <a:srgbClr val="0E2C4B"/>
                </a:solidFill>
                <a:latin typeface="Muli"/>
              </a:rPr>
              <a:t>memegang</a:t>
            </a:r>
            <a:r>
              <a:rPr lang="en-US" sz="3200" dirty="0">
                <a:solidFill>
                  <a:srgbClr val="0E2C4B"/>
                </a:solidFill>
                <a:latin typeface="Muli"/>
              </a:rPr>
              <a:t> </a:t>
            </a:r>
            <a:r>
              <a:rPr lang="en-US" sz="3200" dirty="0" err="1">
                <a:solidFill>
                  <a:srgbClr val="0E2C4B"/>
                </a:solidFill>
                <a:latin typeface="Muli"/>
              </a:rPr>
              <a:t>kartu</a:t>
            </a:r>
            <a:r>
              <a:rPr lang="en-US" sz="3200" dirty="0">
                <a:solidFill>
                  <a:srgbClr val="0E2C4B"/>
                </a:solidFill>
                <a:latin typeface="Muli"/>
              </a:rPr>
              <a:t>, </a:t>
            </a:r>
            <a:r>
              <a:rPr lang="en-US" sz="3200" dirty="0" err="1">
                <a:solidFill>
                  <a:srgbClr val="0E2C4B"/>
                </a:solidFill>
                <a:latin typeface="Muli"/>
              </a:rPr>
              <a:t>maka</a:t>
            </a:r>
            <a:r>
              <a:rPr lang="en-US" sz="3200" dirty="0">
                <a:solidFill>
                  <a:srgbClr val="0E2C4B"/>
                </a:solidFill>
                <a:latin typeface="Muli"/>
              </a:rPr>
              <a:t> salah </a:t>
            </a:r>
            <a:r>
              <a:rPr lang="en-US" sz="3200" dirty="0" err="1">
                <a:solidFill>
                  <a:srgbClr val="0E2C4B"/>
                </a:solidFill>
                <a:latin typeface="Muli"/>
              </a:rPr>
              <a:t>satu</a:t>
            </a:r>
            <a:r>
              <a:rPr lang="en-US" sz="3200" dirty="0">
                <a:solidFill>
                  <a:srgbClr val="0E2C4B"/>
                </a:solidFill>
                <a:latin typeface="Muli"/>
              </a:rPr>
              <a:t> </a:t>
            </a:r>
            <a:r>
              <a:rPr lang="en-US" sz="3200" dirty="0" err="1">
                <a:solidFill>
                  <a:srgbClr val="0E2C4B"/>
                </a:solidFill>
                <a:latin typeface="Muli"/>
              </a:rPr>
              <a:t>kartu</a:t>
            </a:r>
            <a:r>
              <a:rPr lang="en-US" sz="3200" dirty="0">
                <a:solidFill>
                  <a:srgbClr val="0E2C4B"/>
                </a:solidFill>
                <a:latin typeface="Muli"/>
              </a:rPr>
              <a:t> </a:t>
            </a:r>
            <a:r>
              <a:rPr lang="en-US" sz="3200" dirty="0" err="1">
                <a:solidFill>
                  <a:srgbClr val="0E2C4B"/>
                </a:solidFill>
                <a:latin typeface="Muli"/>
              </a:rPr>
              <a:t>akan</a:t>
            </a:r>
            <a:r>
              <a:rPr lang="en-US" sz="3200" dirty="0">
                <a:solidFill>
                  <a:srgbClr val="0E2C4B"/>
                </a:solidFill>
                <a:latin typeface="Muli"/>
              </a:rPr>
              <a:t> </a:t>
            </a:r>
            <a:r>
              <a:rPr lang="en-US" sz="3200" dirty="0" err="1">
                <a:solidFill>
                  <a:srgbClr val="0E2C4B"/>
                </a:solidFill>
                <a:latin typeface="Muli"/>
              </a:rPr>
              <a:t>diambil</a:t>
            </a:r>
            <a:r>
              <a:rPr lang="en-US" sz="3200" dirty="0">
                <a:solidFill>
                  <a:srgbClr val="0E2C4B"/>
                </a:solidFill>
                <a:latin typeface="Muli"/>
              </a:rPr>
              <a:t> </a:t>
            </a:r>
            <a:r>
              <a:rPr lang="en-US" sz="3200" dirty="0" err="1">
                <a:solidFill>
                  <a:srgbClr val="0E2C4B"/>
                </a:solidFill>
                <a:latin typeface="Muli"/>
              </a:rPr>
              <a:t>untuk</a:t>
            </a:r>
            <a:r>
              <a:rPr lang="en-US" sz="3200" dirty="0">
                <a:solidFill>
                  <a:srgbClr val="0E2C4B"/>
                </a:solidFill>
                <a:latin typeface="Muli"/>
              </a:rPr>
              <a:t> </a:t>
            </a:r>
            <a:r>
              <a:rPr lang="en-US" sz="3200" dirty="0" err="1">
                <a:solidFill>
                  <a:srgbClr val="0E2C4B"/>
                </a:solidFill>
                <a:latin typeface="Muli"/>
              </a:rPr>
              <a:t>diletakan</a:t>
            </a:r>
            <a:r>
              <a:rPr lang="en-US" sz="3200" dirty="0">
                <a:solidFill>
                  <a:srgbClr val="0E2C4B"/>
                </a:solidFill>
                <a:latin typeface="Muli"/>
              </a:rPr>
              <a:t> </a:t>
            </a:r>
            <a:r>
              <a:rPr lang="en-US" sz="3200" dirty="0" err="1">
                <a:solidFill>
                  <a:srgbClr val="0E2C4B"/>
                </a:solidFill>
                <a:latin typeface="Muli"/>
              </a:rPr>
              <a:t>diposisi</a:t>
            </a:r>
            <a:r>
              <a:rPr lang="en-US" sz="3200" dirty="0">
                <a:solidFill>
                  <a:srgbClr val="0E2C4B"/>
                </a:solidFill>
                <a:latin typeface="Muli"/>
              </a:rPr>
              <a:t> yang </a:t>
            </a:r>
            <a:r>
              <a:rPr lang="en-US" sz="3200" dirty="0" err="1">
                <a:solidFill>
                  <a:srgbClr val="0E2C4B"/>
                </a:solidFill>
                <a:latin typeface="Muli"/>
              </a:rPr>
              <a:t>sesuai</a:t>
            </a:r>
            <a:r>
              <a:rPr lang="en-US" sz="3200" dirty="0">
                <a:solidFill>
                  <a:srgbClr val="0E2C4B"/>
                </a:solidFill>
                <a:latin typeface="Muli"/>
              </a:rPr>
              <a:t>. Pada </a:t>
            </a:r>
            <a:r>
              <a:rPr lang="en-US" sz="3200" dirty="0" err="1">
                <a:solidFill>
                  <a:srgbClr val="0E2C4B"/>
                </a:solidFill>
                <a:latin typeface="Muli"/>
              </a:rPr>
              <a:t>setiap</a:t>
            </a:r>
            <a:r>
              <a:rPr lang="en-US" sz="3200" dirty="0">
                <a:solidFill>
                  <a:srgbClr val="0E2C4B"/>
                </a:solidFill>
                <a:latin typeface="Muli"/>
              </a:rPr>
              <a:t> </a:t>
            </a:r>
            <a:r>
              <a:rPr lang="en-US" sz="3200" dirty="0" err="1">
                <a:solidFill>
                  <a:srgbClr val="0E2C4B"/>
                </a:solidFill>
                <a:latin typeface="Muli"/>
              </a:rPr>
              <a:t>langkah</a:t>
            </a:r>
            <a:r>
              <a:rPr lang="en-US" sz="3200" dirty="0">
                <a:solidFill>
                  <a:srgbClr val="0E2C4B"/>
                </a:solidFill>
                <a:latin typeface="Muli"/>
              </a:rPr>
              <a:t>, </a:t>
            </a:r>
            <a:r>
              <a:rPr lang="en-US" sz="3200" dirty="0" err="1">
                <a:solidFill>
                  <a:srgbClr val="0E2C4B"/>
                </a:solidFill>
                <a:latin typeface="Muli"/>
              </a:rPr>
              <a:t>algoritma</a:t>
            </a:r>
            <a:r>
              <a:rPr lang="en-US" sz="3200" dirty="0">
                <a:solidFill>
                  <a:srgbClr val="0E2C4B"/>
                </a:solidFill>
                <a:latin typeface="Muli"/>
              </a:rPr>
              <a:t> </a:t>
            </a:r>
            <a:r>
              <a:rPr lang="en-US" sz="3200" dirty="0" err="1">
                <a:solidFill>
                  <a:srgbClr val="0E2C4B"/>
                </a:solidFill>
                <a:latin typeface="Muli"/>
              </a:rPr>
              <a:t>mengambil</a:t>
            </a:r>
            <a:r>
              <a:rPr lang="en-US" sz="3200" dirty="0">
                <a:solidFill>
                  <a:srgbClr val="0E2C4B"/>
                </a:solidFill>
                <a:latin typeface="Muli"/>
              </a:rPr>
              <a:t> </a:t>
            </a:r>
            <a:r>
              <a:rPr lang="en-US" sz="3200" dirty="0" err="1">
                <a:solidFill>
                  <a:srgbClr val="0E2C4B"/>
                </a:solidFill>
                <a:latin typeface="Muli"/>
              </a:rPr>
              <a:t>elemen</a:t>
            </a:r>
            <a:r>
              <a:rPr lang="en-US" sz="3200" dirty="0">
                <a:solidFill>
                  <a:srgbClr val="0E2C4B"/>
                </a:solidFill>
                <a:latin typeface="Muli"/>
              </a:rPr>
              <a:t> </a:t>
            </a:r>
            <a:r>
              <a:rPr lang="en-US" sz="3200" dirty="0" err="1">
                <a:solidFill>
                  <a:srgbClr val="0E2C4B"/>
                </a:solidFill>
                <a:latin typeface="Muli"/>
              </a:rPr>
              <a:t>pertama</a:t>
            </a:r>
            <a:r>
              <a:rPr lang="en-US" sz="3200" dirty="0">
                <a:solidFill>
                  <a:srgbClr val="0E2C4B"/>
                </a:solidFill>
                <a:latin typeface="Muli"/>
              </a:rPr>
              <a:t> </a:t>
            </a:r>
            <a:r>
              <a:rPr lang="en-US" sz="3200" dirty="0" err="1">
                <a:solidFill>
                  <a:srgbClr val="0E2C4B"/>
                </a:solidFill>
                <a:latin typeface="Muli"/>
              </a:rPr>
              <a:t>dibagian</a:t>
            </a:r>
            <a:r>
              <a:rPr lang="en-US" sz="3200" dirty="0">
                <a:solidFill>
                  <a:srgbClr val="0E2C4B"/>
                </a:solidFill>
                <a:latin typeface="Muli"/>
              </a:rPr>
              <a:t> yang </a:t>
            </a:r>
            <a:r>
              <a:rPr lang="en-US" sz="3200" dirty="0" err="1">
                <a:solidFill>
                  <a:srgbClr val="0E2C4B"/>
                </a:solidFill>
                <a:latin typeface="Muli"/>
              </a:rPr>
              <a:t>disortir</a:t>
            </a:r>
            <a:r>
              <a:rPr lang="en-US" sz="3200" dirty="0">
                <a:solidFill>
                  <a:srgbClr val="0E2C4B"/>
                </a:solidFill>
                <a:latin typeface="Muli"/>
              </a:rPr>
              <a:t> dan </a:t>
            </a:r>
            <a:r>
              <a:rPr lang="en-US" sz="3200" dirty="0" err="1">
                <a:solidFill>
                  <a:srgbClr val="0E2C4B"/>
                </a:solidFill>
                <a:latin typeface="Muli"/>
              </a:rPr>
              <a:t>memasukkanya</a:t>
            </a:r>
            <a:r>
              <a:rPr lang="en-US" sz="3200" dirty="0">
                <a:solidFill>
                  <a:srgbClr val="0E2C4B"/>
                </a:solidFill>
                <a:latin typeface="Muli"/>
              </a:rPr>
              <a:t> </a:t>
            </a:r>
            <a:r>
              <a:rPr lang="en-US" sz="3200" dirty="0" err="1">
                <a:solidFill>
                  <a:srgbClr val="0E2C4B"/>
                </a:solidFill>
                <a:latin typeface="Muli"/>
              </a:rPr>
              <a:t>ke</a:t>
            </a:r>
            <a:r>
              <a:rPr lang="en-US" sz="3200" dirty="0">
                <a:solidFill>
                  <a:srgbClr val="0E2C4B"/>
                </a:solidFill>
                <a:latin typeface="Muli"/>
              </a:rPr>
              <a:t> </a:t>
            </a:r>
            <a:r>
              <a:rPr lang="en-US" sz="3200" dirty="0" err="1">
                <a:solidFill>
                  <a:srgbClr val="0E2C4B"/>
                </a:solidFill>
                <a:latin typeface="Muli"/>
              </a:rPr>
              <a:t>tempat</a:t>
            </a:r>
            <a:r>
              <a:rPr lang="en-US" sz="3200" dirty="0">
                <a:solidFill>
                  <a:srgbClr val="0E2C4B"/>
                </a:solidFill>
                <a:latin typeface="Muli"/>
              </a:rPr>
              <a:t> yang </a:t>
            </a:r>
            <a:r>
              <a:rPr lang="en-US" sz="3200" dirty="0" err="1">
                <a:solidFill>
                  <a:srgbClr val="0E2C4B"/>
                </a:solidFill>
                <a:latin typeface="Muli"/>
              </a:rPr>
              <a:t>sesuai</a:t>
            </a:r>
            <a:r>
              <a:rPr lang="en-US" sz="3200" dirty="0">
                <a:solidFill>
                  <a:srgbClr val="0E2C4B"/>
                </a:solidFill>
                <a:latin typeface="Muli"/>
              </a:rPr>
              <a:t> pada </a:t>
            </a:r>
            <a:r>
              <a:rPr lang="en-US" sz="3200" dirty="0" err="1">
                <a:solidFill>
                  <a:srgbClr val="0E2C4B"/>
                </a:solidFill>
                <a:latin typeface="Muli"/>
              </a:rPr>
              <a:t>bagian</a:t>
            </a:r>
            <a:r>
              <a:rPr lang="en-US" sz="3200" dirty="0">
                <a:solidFill>
                  <a:srgbClr val="0E2C4B"/>
                </a:solidFill>
                <a:latin typeface="Muli"/>
              </a:rPr>
              <a:t> yang </a:t>
            </a:r>
            <a:r>
              <a:rPr lang="en-US" sz="3200" dirty="0" err="1">
                <a:solidFill>
                  <a:srgbClr val="0E2C4B"/>
                </a:solidFill>
                <a:latin typeface="Muli"/>
              </a:rPr>
              <a:t>diurutkan</a:t>
            </a:r>
            <a:r>
              <a:rPr lang="en-US" sz="3200" dirty="0">
                <a:solidFill>
                  <a:srgbClr val="0E2C4B"/>
                </a:solidFill>
                <a:latin typeface="Muli"/>
              </a:rPr>
              <a:t>. Oleh </a:t>
            </a:r>
            <a:r>
              <a:rPr lang="en-US" sz="3200" dirty="0" err="1">
                <a:solidFill>
                  <a:srgbClr val="0E2C4B"/>
                </a:solidFill>
                <a:latin typeface="Muli"/>
              </a:rPr>
              <a:t>karena</a:t>
            </a:r>
            <a:r>
              <a:rPr lang="en-US" sz="3200" dirty="0">
                <a:solidFill>
                  <a:srgbClr val="0E2C4B"/>
                </a:solidFill>
                <a:latin typeface="Muli"/>
              </a:rPr>
              <a:t> </a:t>
            </a:r>
            <a:r>
              <a:rPr lang="en-US" sz="3200" dirty="0" err="1">
                <a:solidFill>
                  <a:srgbClr val="0E2C4B"/>
                </a:solidFill>
                <a:latin typeface="Muli"/>
              </a:rPr>
              <a:t>itu</a:t>
            </a:r>
            <a:r>
              <a:rPr lang="en-US" sz="3200" dirty="0">
                <a:solidFill>
                  <a:srgbClr val="0E2C4B"/>
                </a:solidFill>
                <a:latin typeface="Muli"/>
              </a:rPr>
              <a:t> pada </a:t>
            </a:r>
            <a:r>
              <a:rPr lang="en-US" sz="3200" dirty="0" err="1">
                <a:solidFill>
                  <a:srgbClr val="0E2C4B"/>
                </a:solidFill>
                <a:latin typeface="Muli"/>
              </a:rPr>
              <a:t>setiap</a:t>
            </a:r>
            <a:r>
              <a:rPr lang="en-US" sz="3200" dirty="0">
                <a:solidFill>
                  <a:srgbClr val="0E2C4B"/>
                </a:solidFill>
                <a:latin typeface="Muli"/>
              </a:rPr>
              <a:t> </a:t>
            </a:r>
            <a:r>
              <a:rPr lang="en-US" sz="3200" dirty="0" err="1">
                <a:solidFill>
                  <a:srgbClr val="0E2C4B"/>
                </a:solidFill>
                <a:latin typeface="Muli"/>
              </a:rPr>
              <a:t>langkah</a:t>
            </a:r>
            <a:r>
              <a:rPr lang="en-US" sz="3200" dirty="0">
                <a:solidFill>
                  <a:srgbClr val="0E2C4B"/>
                </a:solidFill>
                <a:latin typeface="Muli"/>
              </a:rPr>
              <a:t> yang </a:t>
            </a:r>
            <a:r>
              <a:rPr lang="en-US" sz="3200" dirty="0" err="1">
                <a:solidFill>
                  <a:srgbClr val="0E2C4B"/>
                </a:solidFill>
                <a:latin typeface="Muli"/>
              </a:rPr>
              <a:t>dijalankan</a:t>
            </a:r>
            <a:r>
              <a:rPr lang="en-US" sz="3200" dirty="0">
                <a:solidFill>
                  <a:srgbClr val="0E2C4B"/>
                </a:solidFill>
                <a:latin typeface="Muli"/>
              </a:rPr>
              <a:t> </a:t>
            </a:r>
            <a:r>
              <a:rPr lang="en-US" sz="3200" dirty="0" err="1">
                <a:solidFill>
                  <a:srgbClr val="0E2C4B"/>
                </a:solidFill>
                <a:latin typeface="Muli"/>
              </a:rPr>
              <a:t>didapat</a:t>
            </a:r>
            <a:r>
              <a:rPr lang="en-US" sz="3200" dirty="0">
                <a:solidFill>
                  <a:srgbClr val="0E2C4B"/>
                </a:solidFill>
                <a:latin typeface="Muli"/>
              </a:rPr>
              <a:t> data </a:t>
            </a:r>
            <a:r>
              <a:rPr lang="en-US" sz="3200" dirty="0" err="1">
                <a:solidFill>
                  <a:srgbClr val="0E2C4B"/>
                </a:solidFill>
                <a:latin typeface="Muli"/>
              </a:rPr>
              <a:t>terurut</a:t>
            </a:r>
            <a:r>
              <a:rPr lang="en-US" sz="3200" dirty="0">
                <a:solidFill>
                  <a:srgbClr val="0E2C4B"/>
                </a:solidFill>
                <a:latin typeface="Muli"/>
              </a:rPr>
              <a:t> </a:t>
            </a:r>
            <a:r>
              <a:rPr lang="en-US" sz="3200" dirty="0" err="1">
                <a:solidFill>
                  <a:srgbClr val="0E2C4B"/>
                </a:solidFill>
                <a:latin typeface="Muli"/>
              </a:rPr>
              <a:t>secara</a:t>
            </a:r>
            <a:r>
              <a:rPr lang="en-US" sz="3200" dirty="0">
                <a:solidFill>
                  <a:srgbClr val="0E2C4B"/>
                </a:solidFill>
                <a:latin typeface="Muli"/>
              </a:rPr>
              <a:t> </a:t>
            </a:r>
            <a:r>
              <a:rPr lang="en-US" sz="3200" dirty="0" err="1">
                <a:solidFill>
                  <a:srgbClr val="0E2C4B"/>
                </a:solidFill>
                <a:latin typeface="Muli"/>
              </a:rPr>
              <a:t>relatif</a:t>
            </a:r>
            <a:r>
              <a:rPr lang="en-US" sz="3200" dirty="0">
                <a:solidFill>
                  <a:srgbClr val="0E2C4B"/>
                </a:solidFill>
                <a:latin typeface="Muli"/>
              </a:rPr>
              <a:t>. </a:t>
            </a:r>
          </a:p>
        </p:txBody>
      </p:sp>
      <p:sp>
        <p:nvSpPr>
          <p:cNvPr id="16" name="TextBox 16"/>
          <p:cNvSpPr txBox="1"/>
          <p:nvPr/>
        </p:nvSpPr>
        <p:spPr>
          <a:xfrm>
            <a:off x="642330" y="1028700"/>
            <a:ext cx="10182112" cy="971550"/>
          </a:xfrm>
          <a:prstGeom prst="rect">
            <a:avLst/>
          </a:prstGeom>
        </p:spPr>
        <p:txBody>
          <a:bodyPr lIns="0" tIns="0" rIns="0" bIns="0" rtlCol="0" anchor="t">
            <a:spAutoFit/>
          </a:bodyPr>
          <a:lstStyle/>
          <a:p>
            <a:pPr>
              <a:lnSpc>
                <a:spcPts val="7680"/>
              </a:lnSpc>
            </a:pPr>
            <a:r>
              <a:rPr lang="en-US" sz="6400">
                <a:solidFill>
                  <a:srgbClr val="0E2C4B"/>
                </a:solidFill>
                <a:latin typeface="Muli Ultra-Bold"/>
              </a:rPr>
              <a:t>INSERTION SORT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3F4"/>
        </a:solidFill>
        <a:effectLst/>
      </p:bgPr>
    </p:bg>
    <p:spTree>
      <p:nvGrpSpPr>
        <p:cNvPr id="1" name=""/>
        <p:cNvGrpSpPr/>
        <p:nvPr/>
      </p:nvGrpSpPr>
      <p:grpSpPr>
        <a:xfrm>
          <a:off x="0" y="0"/>
          <a:ext cx="0" cy="0"/>
          <a:chOff x="0" y="0"/>
          <a:chExt cx="0" cy="0"/>
        </a:xfrm>
      </p:grpSpPr>
      <p:grpSp>
        <p:nvGrpSpPr>
          <p:cNvPr id="2" name="Group 2"/>
          <p:cNvGrpSpPr/>
          <p:nvPr/>
        </p:nvGrpSpPr>
        <p:grpSpPr>
          <a:xfrm>
            <a:off x="141534" y="236488"/>
            <a:ext cx="16946233" cy="9814023"/>
            <a:chOff x="0" y="0"/>
            <a:chExt cx="4463205" cy="2584763"/>
          </a:xfrm>
        </p:grpSpPr>
        <p:sp>
          <p:nvSpPr>
            <p:cNvPr id="3" name="Freeform 3"/>
            <p:cNvSpPr/>
            <p:nvPr/>
          </p:nvSpPr>
          <p:spPr>
            <a:xfrm>
              <a:off x="0" y="0"/>
              <a:ext cx="4463205" cy="2584763"/>
            </a:xfrm>
            <a:custGeom>
              <a:avLst/>
              <a:gdLst/>
              <a:ahLst/>
              <a:cxnLst/>
              <a:rect l="l" t="t" r="r" b="b"/>
              <a:pathLst>
                <a:path w="4463205" h="2584763">
                  <a:moveTo>
                    <a:pt x="23299" y="0"/>
                  </a:moveTo>
                  <a:lnTo>
                    <a:pt x="4439906" y="0"/>
                  </a:lnTo>
                  <a:cubicBezTo>
                    <a:pt x="4452774" y="0"/>
                    <a:pt x="4463205" y="10432"/>
                    <a:pt x="4463205" y="23299"/>
                  </a:cubicBezTo>
                  <a:lnTo>
                    <a:pt x="4463205" y="2561464"/>
                  </a:lnTo>
                  <a:cubicBezTo>
                    <a:pt x="4463205" y="2574332"/>
                    <a:pt x="4452774" y="2584763"/>
                    <a:pt x="4439906" y="2584763"/>
                  </a:cubicBezTo>
                  <a:lnTo>
                    <a:pt x="23299" y="2584763"/>
                  </a:lnTo>
                  <a:cubicBezTo>
                    <a:pt x="10432" y="2584763"/>
                    <a:pt x="0" y="2574332"/>
                    <a:pt x="0" y="2561464"/>
                  </a:cubicBezTo>
                  <a:lnTo>
                    <a:pt x="0" y="23299"/>
                  </a:lnTo>
                  <a:cubicBezTo>
                    <a:pt x="0" y="10432"/>
                    <a:pt x="10432" y="0"/>
                    <a:pt x="23299" y="0"/>
                  </a:cubicBezTo>
                  <a:close/>
                </a:path>
              </a:pathLst>
            </a:custGeom>
            <a:solidFill>
              <a:srgbClr val="F27406"/>
            </a:solidFill>
            <a:ln cap="rnd">
              <a:noFill/>
              <a:prstDash val="solid"/>
              <a:round/>
            </a:ln>
          </p:spPr>
        </p:sp>
        <p:sp>
          <p:nvSpPr>
            <p:cNvPr id="4" name="TextBox 4"/>
            <p:cNvSpPr txBox="1"/>
            <p:nvPr/>
          </p:nvSpPr>
          <p:spPr>
            <a:xfrm>
              <a:off x="0" y="-38100"/>
              <a:ext cx="4463205" cy="2622863"/>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8577180" y="236488"/>
            <a:ext cx="9381148" cy="9814023"/>
            <a:chOff x="0" y="0"/>
            <a:chExt cx="7504918" cy="7851218"/>
          </a:xfrm>
        </p:grpSpPr>
        <p:sp>
          <p:nvSpPr>
            <p:cNvPr id="6" name="Freeform 6"/>
            <p:cNvSpPr/>
            <p:nvPr/>
          </p:nvSpPr>
          <p:spPr>
            <a:xfrm>
              <a:off x="0" y="0"/>
              <a:ext cx="7504919" cy="7851218"/>
            </a:xfrm>
            <a:custGeom>
              <a:avLst/>
              <a:gdLst/>
              <a:ahLst/>
              <a:cxnLst/>
              <a:rect l="l" t="t" r="r" b="b"/>
              <a:pathLst>
                <a:path w="7504919" h="7851218">
                  <a:moveTo>
                    <a:pt x="7380458" y="7851218"/>
                  </a:moveTo>
                  <a:lnTo>
                    <a:pt x="124460" y="7851218"/>
                  </a:lnTo>
                  <a:cubicBezTo>
                    <a:pt x="55880" y="7851218"/>
                    <a:pt x="0" y="7795338"/>
                    <a:pt x="0" y="7726759"/>
                  </a:cubicBezTo>
                  <a:lnTo>
                    <a:pt x="0" y="124460"/>
                  </a:lnTo>
                  <a:cubicBezTo>
                    <a:pt x="0" y="55880"/>
                    <a:pt x="55880" y="0"/>
                    <a:pt x="124460" y="0"/>
                  </a:cubicBezTo>
                  <a:lnTo>
                    <a:pt x="7380459" y="0"/>
                  </a:lnTo>
                  <a:cubicBezTo>
                    <a:pt x="7449038" y="0"/>
                    <a:pt x="7504919" y="55880"/>
                    <a:pt x="7504919" y="124460"/>
                  </a:cubicBezTo>
                  <a:lnTo>
                    <a:pt x="7504919" y="7726759"/>
                  </a:lnTo>
                  <a:cubicBezTo>
                    <a:pt x="7504919" y="7795338"/>
                    <a:pt x="7449038" y="7851218"/>
                    <a:pt x="7380459" y="7851218"/>
                  </a:cubicBezTo>
                  <a:close/>
                </a:path>
              </a:pathLst>
            </a:custGeom>
            <a:solidFill>
              <a:srgbClr val="8E7DFF"/>
            </a:solidFill>
          </p:spPr>
        </p:sp>
      </p:grpSp>
      <p:grpSp>
        <p:nvGrpSpPr>
          <p:cNvPr id="7" name="Group 7"/>
          <p:cNvGrpSpPr/>
          <p:nvPr/>
        </p:nvGrpSpPr>
        <p:grpSpPr>
          <a:xfrm>
            <a:off x="9447740" y="1943100"/>
            <a:ext cx="7640027" cy="5544081"/>
            <a:chOff x="0" y="-57150"/>
            <a:chExt cx="10186702" cy="7392107"/>
          </a:xfrm>
        </p:grpSpPr>
        <p:sp>
          <p:nvSpPr>
            <p:cNvPr id="8" name="AutoShape 8"/>
            <p:cNvSpPr/>
            <p:nvPr/>
          </p:nvSpPr>
          <p:spPr>
            <a:xfrm>
              <a:off x="2532" y="1340557"/>
              <a:ext cx="10184170" cy="0"/>
            </a:xfrm>
            <a:prstGeom prst="line">
              <a:avLst/>
            </a:prstGeom>
            <a:ln w="101600" cap="rnd">
              <a:solidFill>
                <a:srgbClr val="F2F3F4"/>
              </a:solidFill>
              <a:prstDash val="solid"/>
              <a:headEnd type="none" w="sm" len="sm"/>
              <a:tailEnd type="none" w="sm" len="sm"/>
            </a:ln>
          </p:spPr>
          <p:txBody>
            <a:bodyPr/>
            <a:lstStyle/>
            <a:p>
              <a:endParaRPr lang="en-ID" dirty="0"/>
            </a:p>
          </p:txBody>
        </p:sp>
        <p:sp>
          <p:nvSpPr>
            <p:cNvPr id="9" name="AutoShape 9"/>
            <p:cNvSpPr/>
            <p:nvPr/>
          </p:nvSpPr>
          <p:spPr>
            <a:xfrm>
              <a:off x="2532" y="3575758"/>
              <a:ext cx="10184170" cy="0"/>
            </a:xfrm>
            <a:prstGeom prst="line">
              <a:avLst/>
            </a:prstGeom>
            <a:ln w="101600" cap="rnd">
              <a:solidFill>
                <a:srgbClr val="F2F3F4"/>
              </a:solidFill>
              <a:prstDash val="solid"/>
              <a:headEnd type="none" w="sm" len="sm"/>
              <a:tailEnd type="none" w="sm" len="sm"/>
            </a:ln>
          </p:spPr>
        </p:sp>
        <p:sp>
          <p:nvSpPr>
            <p:cNvPr id="10" name="AutoShape 10"/>
            <p:cNvSpPr/>
            <p:nvPr/>
          </p:nvSpPr>
          <p:spPr>
            <a:xfrm>
              <a:off x="2531" y="5099758"/>
              <a:ext cx="10184170" cy="0"/>
            </a:xfrm>
            <a:prstGeom prst="line">
              <a:avLst/>
            </a:prstGeom>
            <a:ln w="101600" cap="rnd">
              <a:solidFill>
                <a:srgbClr val="F2F3F4"/>
              </a:solidFill>
              <a:prstDash val="solid"/>
              <a:headEnd type="none" w="sm" len="sm"/>
              <a:tailEnd type="none" w="sm" len="sm"/>
            </a:ln>
          </p:spPr>
        </p:sp>
        <p:sp>
          <p:nvSpPr>
            <p:cNvPr id="11" name="AutoShape 11"/>
            <p:cNvSpPr/>
            <p:nvPr/>
          </p:nvSpPr>
          <p:spPr>
            <a:xfrm>
              <a:off x="0" y="7334957"/>
              <a:ext cx="10186702" cy="0"/>
            </a:xfrm>
            <a:prstGeom prst="line">
              <a:avLst/>
            </a:prstGeom>
            <a:ln w="101600" cap="rnd">
              <a:solidFill>
                <a:srgbClr val="F2F3F4"/>
              </a:solidFill>
              <a:prstDash val="solid"/>
              <a:headEnd type="none" w="sm" len="sm"/>
              <a:tailEnd type="none" w="sm" len="sm"/>
            </a:ln>
          </p:spPr>
        </p:sp>
        <p:sp>
          <p:nvSpPr>
            <p:cNvPr id="13" name="TextBox 13"/>
            <p:cNvSpPr txBox="1"/>
            <p:nvPr/>
          </p:nvSpPr>
          <p:spPr>
            <a:xfrm>
              <a:off x="2532" y="-57150"/>
              <a:ext cx="9147738" cy="1943524"/>
            </a:xfrm>
            <a:prstGeom prst="rect">
              <a:avLst/>
            </a:prstGeom>
          </p:spPr>
          <p:txBody>
            <a:bodyPr lIns="0" tIns="0" rIns="0" bIns="0" rtlCol="0" anchor="t">
              <a:spAutoFit/>
            </a:bodyPr>
            <a:lstStyle/>
            <a:p>
              <a:pPr>
                <a:lnSpc>
                  <a:spcPts val="3919"/>
                </a:lnSpc>
              </a:pPr>
              <a:r>
                <a:rPr lang="en-US" sz="2799" dirty="0" err="1">
                  <a:solidFill>
                    <a:srgbClr val="0E2C4B"/>
                  </a:solidFill>
                  <a:latin typeface="Muli"/>
                </a:rPr>
                <a:t>Adatif</a:t>
              </a:r>
              <a:r>
                <a:rPr lang="en-US" sz="2799" dirty="0">
                  <a:solidFill>
                    <a:srgbClr val="0E2C4B"/>
                  </a:solidFill>
                  <a:latin typeface="Muli"/>
                </a:rPr>
                <a:t> </a:t>
              </a:r>
              <a:r>
                <a:rPr lang="en-US" sz="2799" dirty="0" err="1">
                  <a:solidFill>
                    <a:srgbClr val="0E2C4B"/>
                  </a:solidFill>
                  <a:latin typeface="Muli"/>
                </a:rPr>
                <a:t>artinya</a:t>
              </a:r>
              <a:r>
                <a:rPr lang="en-US" sz="2799" dirty="0">
                  <a:solidFill>
                    <a:srgbClr val="0E2C4B"/>
                  </a:solidFill>
                  <a:latin typeface="Muli"/>
                </a:rPr>
                <a:t> </a:t>
              </a:r>
              <a:r>
                <a:rPr lang="en-US" sz="2799" dirty="0" err="1">
                  <a:solidFill>
                    <a:srgbClr val="0E2C4B"/>
                  </a:solidFill>
                  <a:latin typeface="Muli"/>
                </a:rPr>
                <a:t>kinerja</a:t>
              </a:r>
              <a:r>
                <a:rPr lang="en-US" sz="2799" dirty="0">
                  <a:solidFill>
                    <a:srgbClr val="0E2C4B"/>
                  </a:solidFill>
                  <a:latin typeface="Muli"/>
                </a:rPr>
                <a:t> </a:t>
              </a:r>
              <a:r>
                <a:rPr lang="en-US" sz="2799" dirty="0" err="1">
                  <a:solidFill>
                    <a:srgbClr val="0E2C4B"/>
                  </a:solidFill>
                  <a:latin typeface="Muli"/>
                </a:rPr>
                <a:t>menyesuaikan</a:t>
              </a:r>
              <a:r>
                <a:rPr lang="en-US" sz="2799" dirty="0">
                  <a:solidFill>
                    <a:srgbClr val="0E2C4B"/>
                  </a:solidFill>
                  <a:latin typeface="Muli"/>
                </a:rPr>
                <a:t> </a:t>
              </a:r>
              <a:r>
                <a:rPr lang="en-US" sz="2799" dirty="0" err="1">
                  <a:solidFill>
                    <a:srgbClr val="0E2C4B"/>
                  </a:solidFill>
                  <a:latin typeface="Muli"/>
                </a:rPr>
                <a:t>dengan</a:t>
              </a:r>
              <a:r>
                <a:rPr lang="en-US" sz="2799" dirty="0">
                  <a:solidFill>
                    <a:srgbClr val="0E2C4B"/>
                  </a:solidFill>
                  <a:latin typeface="Muli"/>
                </a:rPr>
                <a:t> order </a:t>
              </a:r>
              <a:r>
                <a:rPr lang="en-US" sz="2799" dirty="0" err="1">
                  <a:solidFill>
                    <a:srgbClr val="0E2C4B"/>
                  </a:solidFill>
                  <a:latin typeface="Muli"/>
                </a:rPr>
                <a:t>awal</a:t>
              </a:r>
              <a:r>
                <a:rPr lang="en-US" sz="2799" dirty="0">
                  <a:solidFill>
                    <a:srgbClr val="0E2C4B"/>
                  </a:solidFill>
                  <a:latin typeface="Muli"/>
                </a:rPr>
                <a:t> </a:t>
              </a:r>
              <a:r>
                <a:rPr lang="en-US" sz="2799" dirty="0" err="1">
                  <a:solidFill>
                    <a:srgbClr val="0E2C4B"/>
                  </a:solidFill>
                  <a:latin typeface="Muli"/>
                </a:rPr>
                <a:t>elemen</a:t>
              </a:r>
              <a:r>
                <a:rPr lang="en-US" sz="2799" dirty="0">
                  <a:solidFill>
                    <a:srgbClr val="0E2C4B"/>
                  </a:solidFill>
                  <a:latin typeface="Muli"/>
                </a:rPr>
                <a:t>.</a:t>
              </a:r>
            </a:p>
            <a:p>
              <a:pPr>
                <a:lnSpc>
                  <a:spcPts val="3919"/>
                </a:lnSpc>
              </a:pPr>
              <a:endParaRPr lang="en-US" sz="2799" dirty="0">
                <a:solidFill>
                  <a:srgbClr val="0E2C4B"/>
                </a:solidFill>
                <a:latin typeface="Muli"/>
              </a:endParaRPr>
            </a:p>
          </p:txBody>
        </p:sp>
        <p:sp>
          <p:nvSpPr>
            <p:cNvPr id="14" name="TextBox 14"/>
            <p:cNvSpPr txBox="1"/>
            <p:nvPr/>
          </p:nvSpPr>
          <p:spPr>
            <a:xfrm>
              <a:off x="2532" y="1533439"/>
              <a:ext cx="9147738" cy="2603924"/>
            </a:xfrm>
            <a:prstGeom prst="rect">
              <a:avLst/>
            </a:prstGeom>
          </p:spPr>
          <p:txBody>
            <a:bodyPr lIns="0" tIns="0" rIns="0" bIns="0" rtlCol="0" anchor="t">
              <a:spAutoFit/>
            </a:bodyPr>
            <a:lstStyle/>
            <a:p>
              <a:pPr>
                <a:lnSpc>
                  <a:spcPts val="3919"/>
                </a:lnSpc>
              </a:pPr>
              <a:r>
                <a:rPr lang="en-US" sz="2799" dirty="0">
                  <a:solidFill>
                    <a:srgbClr val="0E2C4B"/>
                  </a:solidFill>
                  <a:latin typeface="Muli"/>
                </a:rPr>
                <a:t>Stabil </a:t>
              </a:r>
              <a:r>
                <a:rPr lang="en-US" sz="2799" dirty="0" err="1">
                  <a:solidFill>
                    <a:srgbClr val="0E2C4B"/>
                  </a:solidFill>
                  <a:latin typeface="Muli"/>
                </a:rPr>
                <a:t>artinya</a:t>
              </a:r>
              <a:r>
                <a:rPr lang="en-US" sz="2799" dirty="0">
                  <a:solidFill>
                    <a:srgbClr val="0E2C4B"/>
                  </a:solidFill>
                  <a:latin typeface="Muli"/>
                </a:rPr>
                <a:t> </a:t>
              </a:r>
              <a:r>
                <a:rPr lang="en-US" sz="2799" dirty="0" err="1">
                  <a:solidFill>
                    <a:srgbClr val="0E2C4B"/>
                  </a:solidFill>
                  <a:latin typeface="Muli"/>
                </a:rPr>
                <a:t>algoritma</a:t>
              </a:r>
              <a:r>
                <a:rPr lang="en-US" sz="2799" dirty="0">
                  <a:solidFill>
                    <a:srgbClr val="0E2C4B"/>
                  </a:solidFill>
                  <a:latin typeface="Muli"/>
                </a:rPr>
                <a:t> </a:t>
              </a:r>
              <a:r>
                <a:rPr lang="en-US" sz="2799" dirty="0" err="1">
                  <a:solidFill>
                    <a:srgbClr val="0E2C4B"/>
                  </a:solidFill>
                  <a:latin typeface="Muli"/>
                </a:rPr>
                <a:t>ini</a:t>
              </a:r>
              <a:r>
                <a:rPr lang="en-US" sz="2799" dirty="0">
                  <a:solidFill>
                    <a:srgbClr val="0E2C4B"/>
                  </a:solidFill>
                  <a:latin typeface="Muli"/>
                </a:rPr>
                <a:t> </a:t>
              </a:r>
              <a:r>
                <a:rPr lang="en-US" sz="2799" dirty="0" err="1">
                  <a:solidFill>
                    <a:srgbClr val="0E2C4B"/>
                  </a:solidFill>
                  <a:latin typeface="Muli"/>
                </a:rPr>
                <a:t>mampu</a:t>
              </a:r>
              <a:r>
                <a:rPr lang="en-US" sz="2799" dirty="0">
                  <a:solidFill>
                    <a:srgbClr val="0E2C4B"/>
                  </a:solidFill>
                  <a:latin typeface="Muli"/>
                </a:rPr>
                <a:t> </a:t>
              </a:r>
              <a:r>
                <a:rPr lang="en-US" sz="2799" dirty="0" err="1">
                  <a:solidFill>
                    <a:srgbClr val="0E2C4B"/>
                  </a:solidFill>
                  <a:latin typeface="Muli"/>
                </a:rPr>
                <a:t>mempertahankan</a:t>
              </a:r>
              <a:r>
                <a:rPr lang="en-US" sz="2799" dirty="0">
                  <a:solidFill>
                    <a:srgbClr val="0E2C4B"/>
                  </a:solidFill>
                  <a:latin typeface="Muli"/>
                </a:rPr>
                <a:t> </a:t>
              </a:r>
              <a:r>
                <a:rPr lang="en-US" sz="2799" dirty="0" err="1">
                  <a:solidFill>
                    <a:srgbClr val="0E2C4B"/>
                  </a:solidFill>
                  <a:latin typeface="Muli"/>
                </a:rPr>
                <a:t>urutan</a:t>
              </a:r>
              <a:r>
                <a:rPr lang="en-US" sz="2799" dirty="0">
                  <a:solidFill>
                    <a:srgbClr val="0E2C4B"/>
                  </a:solidFill>
                  <a:latin typeface="Muli"/>
                </a:rPr>
                <a:t> </a:t>
              </a:r>
              <a:r>
                <a:rPr lang="en-US" sz="2799" dirty="0" err="1">
                  <a:solidFill>
                    <a:srgbClr val="0E2C4B"/>
                  </a:solidFill>
                  <a:latin typeface="Muli"/>
                </a:rPr>
                <a:t>relatif</a:t>
              </a:r>
              <a:r>
                <a:rPr lang="en-US" sz="2799" dirty="0">
                  <a:solidFill>
                    <a:srgbClr val="0E2C4B"/>
                  </a:solidFill>
                  <a:latin typeface="Muli"/>
                </a:rPr>
                <a:t> </a:t>
              </a:r>
              <a:r>
                <a:rPr lang="en-US" sz="2799" dirty="0" err="1">
                  <a:solidFill>
                    <a:srgbClr val="0E2C4B"/>
                  </a:solidFill>
                  <a:latin typeface="Muli"/>
                </a:rPr>
                <a:t>dari</a:t>
              </a:r>
              <a:r>
                <a:rPr lang="en-US" sz="2799" dirty="0">
                  <a:solidFill>
                    <a:srgbClr val="0E2C4B"/>
                  </a:solidFill>
                  <a:latin typeface="Muli"/>
                </a:rPr>
                <a:t> </a:t>
              </a:r>
              <a:r>
                <a:rPr lang="en-US" sz="2799" dirty="0" err="1">
                  <a:solidFill>
                    <a:srgbClr val="0E2C4B"/>
                  </a:solidFill>
                  <a:latin typeface="Muli"/>
                </a:rPr>
                <a:t>unsur-unsur</a:t>
              </a:r>
              <a:r>
                <a:rPr lang="en-US" sz="2799" dirty="0">
                  <a:solidFill>
                    <a:srgbClr val="0E2C4B"/>
                  </a:solidFill>
                  <a:latin typeface="Muli"/>
                </a:rPr>
                <a:t> yang </a:t>
              </a:r>
              <a:r>
                <a:rPr lang="en-US" sz="2799" dirty="0" err="1">
                  <a:solidFill>
                    <a:srgbClr val="0E2C4B"/>
                  </a:solidFill>
                  <a:latin typeface="Muli"/>
                </a:rPr>
                <a:t>sama</a:t>
              </a:r>
              <a:r>
                <a:rPr lang="en-US" sz="2799" dirty="0">
                  <a:solidFill>
                    <a:srgbClr val="0E2C4B"/>
                  </a:solidFill>
                  <a:latin typeface="Muli"/>
                </a:rPr>
                <a:t>.</a:t>
              </a:r>
            </a:p>
            <a:p>
              <a:pPr>
                <a:lnSpc>
                  <a:spcPts val="3919"/>
                </a:lnSpc>
              </a:pPr>
              <a:endParaRPr lang="en-US" sz="2799" dirty="0">
                <a:solidFill>
                  <a:srgbClr val="0E2C4B"/>
                </a:solidFill>
                <a:latin typeface="Muli"/>
              </a:endParaRPr>
            </a:p>
          </p:txBody>
        </p:sp>
        <p:sp>
          <p:nvSpPr>
            <p:cNvPr id="15" name="TextBox 15"/>
            <p:cNvSpPr txBox="1"/>
            <p:nvPr/>
          </p:nvSpPr>
          <p:spPr>
            <a:xfrm>
              <a:off x="2532" y="3771847"/>
              <a:ext cx="9147738" cy="1283124"/>
            </a:xfrm>
            <a:prstGeom prst="rect">
              <a:avLst/>
            </a:prstGeom>
          </p:spPr>
          <p:txBody>
            <a:bodyPr lIns="0" tIns="0" rIns="0" bIns="0" rtlCol="0" anchor="t">
              <a:spAutoFit/>
            </a:bodyPr>
            <a:lstStyle/>
            <a:p>
              <a:pPr>
                <a:lnSpc>
                  <a:spcPts val="3919"/>
                </a:lnSpc>
              </a:pPr>
              <a:r>
                <a:rPr lang="en-US" sz="2799" dirty="0">
                  <a:solidFill>
                    <a:srgbClr val="0E2C4B"/>
                  </a:solidFill>
                  <a:latin typeface="Muli"/>
                </a:rPr>
                <a:t>In-place </a:t>
              </a:r>
              <a:r>
                <a:rPr lang="en-US" sz="2799" dirty="0" err="1">
                  <a:solidFill>
                    <a:srgbClr val="0E2C4B"/>
                  </a:solidFill>
                  <a:latin typeface="Muli"/>
                </a:rPr>
                <a:t>artinya</a:t>
              </a:r>
              <a:r>
                <a:rPr lang="en-US" sz="2799" dirty="0">
                  <a:solidFill>
                    <a:srgbClr val="0E2C4B"/>
                  </a:solidFill>
                  <a:latin typeface="Muli"/>
                </a:rPr>
                <a:t> </a:t>
              </a:r>
              <a:r>
                <a:rPr lang="en-US" sz="2799" dirty="0" err="1">
                  <a:solidFill>
                    <a:srgbClr val="0E2C4B"/>
                  </a:solidFill>
                  <a:latin typeface="Muli"/>
                </a:rPr>
                <a:t>memerlukan</a:t>
              </a:r>
              <a:r>
                <a:rPr lang="en-US" sz="2799" dirty="0">
                  <a:solidFill>
                    <a:srgbClr val="0E2C4B"/>
                  </a:solidFill>
                  <a:latin typeface="Muli"/>
                </a:rPr>
                <a:t> </a:t>
              </a:r>
              <a:r>
                <a:rPr lang="en-US" sz="2799" dirty="0" err="1">
                  <a:solidFill>
                    <a:srgbClr val="0E2C4B"/>
                  </a:solidFill>
                  <a:latin typeface="Muli"/>
                </a:rPr>
                <a:t>jumlah</a:t>
              </a:r>
              <a:r>
                <a:rPr lang="en-US" sz="2799" dirty="0">
                  <a:solidFill>
                    <a:srgbClr val="0E2C4B"/>
                  </a:solidFill>
                  <a:latin typeface="Muli"/>
                </a:rPr>
                <a:t> </a:t>
              </a:r>
              <a:r>
                <a:rPr lang="en-US" sz="2799" dirty="0" err="1">
                  <a:solidFill>
                    <a:srgbClr val="0E2C4B"/>
                  </a:solidFill>
                  <a:latin typeface="Muli"/>
                </a:rPr>
                <a:t>ruang</a:t>
              </a:r>
              <a:r>
                <a:rPr lang="en-US" sz="2799" dirty="0">
                  <a:solidFill>
                    <a:srgbClr val="0E2C4B"/>
                  </a:solidFill>
                  <a:latin typeface="Muli"/>
                </a:rPr>
                <a:t> </a:t>
              </a:r>
              <a:r>
                <a:rPr lang="en-US" sz="2799" dirty="0" err="1">
                  <a:solidFill>
                    <a:srgbClr val="0E2C4B"/>
                  </a:solidFill>
                  <a:latin typeface="Muli"/>
                </a:rPr>
                <a:t>tambahan</a:t>
              </a:r>
              <a:r>
                <a:rPr lang="en-US" sz="2799" dirty="0">
                  <a:solidFill>
                    <a:srgbClr val="0E2C4B"/>
                  </a:solidFill>
                  <a:latin typeface="Muli"/>
                </a:rPr>
                <a:t> yang </a:t>
              </a:r>
              <a:r>
                <a:rPr lang="en-US" sz="2799" dirty="0" err="1">
                  <a:solidFill>
                    <a:srgbClr val="0E2C4B"/>
                  </a:solidFill>
                  <a:latin typeface="Muli"/>
                </a:rPr>
                <a:t>tetap</a:t>
              </a:r>
              <a:r>
                <a:rPr lang="en-US" sz="2799" dirty="0">
                  <a:solidFill>
                    <a:srgbClr val="0E2C4B"/>
                  </a:solidFill>
                  <a:latin typeface="Muli"/>
                </a:rPr>
                <a:t>.</a:t>
              </a:r>
            </a:p>
          </p:txBody>
        </p:sp>
        <p:sp>
          <p:nvSpPr>
            <p:cNvPr id="16" name="TextBox 16"/>
            <p:cNvSpPr txBox="1"/>
            <p:nvPr/>
          </p:nvSpPr>
          <p:spPr>
            <a:xfrm>
              <a:off x="0" y="5274943"/>
              <a:ext cx="9147738" cy="1943524"/>
            </a:xfrm>
            <a:prstGeom prst="rect">
              <a:avLst/>
            </a:prstGeom>
          </p:spPr>
          <p:txBody>
            <a:bodyPr lIns="0" tIns="0" rIns="0" bIns="0" rtlCol="0" anchor="t">
              <a:spAutoFit/>
            </a:bodyPr>
            <a:lstStyle/>
            <a:p>
              <a:pPr>
                <a:lnSpc>
                  <a:spcPts val="3919"/>
                </a:lnSpc>
              </a:pPr>
              <a:r>
                <a:rPr lang="en-US" sz="2799" dirty="0">
                  <a:solidFill>
                    <a:srgbClr val="0E2C4B"/>
                  </a:solidFill>
                  <a:latin typeface="Muli"/>
                </a:rPr>
                <a:t>Online </a:t>
              </a:r>
              <a:r>
                <a:rPr lang="en-US" sz="2799" dirty="0" err="1">
                  <a:solidFill>
                    <a:srgbClr val="0E2C4B"/>
                  </a:solidFill>
                  <a:latin typeface="Muli"/>
                </a:rPr>
                <a:t>artinya</a:t>
              </a:r>
              <a:r>
                <a:rPr lang="en-US" sz="2799" dirty="0">
                  <a:solidFill>
                    <a:srgbClr val="0E2C4B"/>
                  </a:solidFill>
                  <a:latin typeface="Muli"/>
                </a:rPr>
                <a:t> </a:t>
              </a:r>
              <a:r>
                <a:rPr lang="en-US" sz="2799" dirty="0" err="1">
                  <a:solidFill>
                    <a:srgbClr val="0E2C4B"/>
                  </a:solidFill>
                  <a:latin typeface="Muli"/>
                </a:rPr>
                <a:t>secara</a:t>
              </a:r>
              <a:r>
                <a:rPr lang="en-US" sz="2799" dirty="0">
                  <a:solidFill>
                    <a:srgbClr val="0E2C4B"/>
                  </a:solidFill>
                  <a:latin typeface="Muli"/>
                </a:rPr>
                <a:t> online </a:t>
              </a:r>
              <a:r>
                <a:rPr lang="en-US" sz="2799" dirty="0" err="1">
                  <a:solidFill>
                    <a:srgbClr val="0E2C4B"/>
                  </a:solidFill>
                  <a:latin typeface="Muli"/>
                </a:rPr>
                <a:t>elemen</a:t>
              </a:r>
              <a:r>
                <a:rPr lang="en-US" sz="2799" dirty="0">
                  <a:solidFill>
                    <a:srgbClr val="0E2C4B"/>
                  </a:solidFill>
                  <a:latin typeface="Muli"/>
                </a:rPr>
                <a:t> </a:t>
              </a:r>
              <a:r>
                <a:rPr lang="en-US" sz="2799" dirty="0" err="1">
                  <a:solidFill>
                    <a:srgbClr val="0E2C4B"/>
                  </a:solidFill>
                  <a:latin typeface="Muli"/>
                </a:rPr>
                <a:t>baru</a:t>
              </a:r>
              <a:r>
                <a:rPr lang="en-US" sz="2799" dirty="0">
                  <a:solidFill>
                    <a:srgbClr val="0E2C4B"/>
                  </a:solidFill>
                  <a:latin typeface="Muli"/>
                </a:rPr>
                <a:t> </a:t>
              </a:r>
              <a:r>
                <a:rPr lang="en-US" sz="2799" dirty="0" err="1">
                  <a:solidFill>
                    <a:srgbClr val="0E2C4B"/>
                  </a:solidFill>
                  <a:latin typeface="Muli"/>
                </a:rPr>
                <a:t>dapat</a:t>
              </a:r>
              <a:r>
                <a:rPr lang="en-US" sz="2799" dirty="0">
                  <a:solidFill>
                    <a:srgbClr val="0E2C4B"/>
                  </a:solidFill>
                  <a:latin typeface="Muli"/>
                </a:rPr>
                <a:t> </a:t>
              </a:r>
              <a:r>
                <a:rPr lang="en-US" sz="2799" dirty="0" err="1">
                  <a:solidFill>
                    <a:srgbClr val="0E2C4B"/>
                  </a:solidFill>
                  <a:latin typeface="Muli"/>
                </a:rPr>
                <a:t>ditambahkan</a:t>
              </a:r>
              <a:r>
                <a:rPr lang="en-US" sz="2799" dirty="0">
                  <a:solidFill>
                    <a:srgbClr val="0E2C4B"/>
                  </a:solidFill>
                  <a:latin typeface="Muli"/>
                </a:rPr>
                <a:t> </a:t>
              </a:r>
              <a:r>
                <a:rPr lang="en-US" sz="2799" dirty="0" err="1">
                  <a:solidFill>
                    <a:srgbClr val="0E2C4B"/>
                  </a:solidFill>
                  <a:latin typeface="Muli"/>
                </a:rPr>
                <a:t>selama</a:t>
              </a:r>
              <a:r>
                <a:rPr lang="en-US" sz="2799" dirty="0">
                  <a:solidFill>
                    <a:srgbClr val="0E2C4B"/>
                  </a:solidFill>
                  <a:latin typeface="Muli"/>
                </a:rPr>
                <a:t> proses </a:t>
              </a:r>
              <a:r>
                <a:rPr lang="en-US" sz="2799" dirty="0" err="1">
                  <a:solidFill>
                    <a:srgbClr val="0E2C4B"/>
                  </a:solidFill>
                  <a:latin typeface="Muli"/>
                </a:rPr>
                <a:t>pengurutan</a:t>
              </a:r>
              <a:r>
                <a:rPr lang="en-US" sz="2799" dirty="0">
                  <a:solidFill>
                    <a:srgbClr val="0E2C4B"/>
                  </a:solidFill>
                  <a:latin typeface="Muli"/>
                </a:rPr>
                <a:t> </a:t>
              </a:r>
              <a:r>
                <a:rPr lang="en-US" sz="2799" dirty="0" err="1">
                  <a:solidFill>
                    <a:srgbClr val="0E2C4B"/>
                  </a:solidFill>
                  <a:latin typeface="Muli"/>
                </a:rPr>
                <a:t>berlangsung</a:t>
              </a:r>
              <a:r>
                <a:rPr lang="en-US" sz="2799" dirty="0">
                  <a:solidFill>
                    <a:srgbClr val="0E2C4B"/>
                  </a:solidFill>
                  <a:latin typeface="Muli"/>
                </a:rPr>
                <a:t>.</a:t>
              </a:r>
            </a:p>
          </p:txBody>
        </p:sp>
      </p:grpSp>
      <p:sp>
        <p:nvSpPr>
          <p:cNvPr id="17" name="Freeform 17"/>
          <p:cNvSpPr/>
          <p:nvPr/>
        </p:nvSpPr>
        <p:spPr>
          <a:xfrm rot="-2499474">
            <a:off x="1961868" y="6209625"/>
            <a:ext cx="4270854" cy="3939862"/>
          </a:xfrm>
          <a:custGeom>
            <a:avLst/>
            <a:gdLst/>
            <a:ahLst/>
            <a:cxnLst/>
            <a:rect l="l" t="t" r="r" b="b"/>
            <a:pathLst>
              <a:path w="4270854" h="3939862">
                <a:moveTo>
                  <a:pt x="0" y="0"/>
                </a:moveTo>
                <a:lnTo>
                  <a:pt x="4270854" y="0"/>
                </a:lnTo>
                <a:lnTo>
                  <a:pt x="4270854" y="3939862"/>
                </a:lnTo>
                <a:lnTo>
                  <a:pt x="0" y="3939862"/>
                </a:lnTo>
                <a:lnTo>
                  <a:pt x="0" y="0"/>
                </a:lnTo>
                <a:close/>
              </a:path>
            </a:pathLst>
          </a:custGeom>
          <a:blipFill>
            <a:blip r:embed="rId2"/>
            <a:stretch>
              <a:fillRect/>
            </a:stretch>
          </a:blipFill>
        </p:spPr>
      </p:sp>
      <p:sp>
        <p:nvSpPr>
          <p:cNvPr id="18" name="TextBox 18"/>
          <p:cNvSpPr txBox="1"/>
          <p:nvPr/>
        </p:nvSpPr>
        <p:spPr>
          <a:xfrm>
            <a:off x="545737" y="575732"/>
            <a:ext cx="7682672" cy="5929630"/>
          </a:xfrm>
          <a:prstGeom prst="rect">
            <a:avLst/>
          </a:prstGeom>
        </p:spPr>
        <p:txBody>
          <a:bodyPr lIns="0" tIns="0" rIns="0" bIns="0" rtlCol="0" anchor="t">
            <a:spAutoFit/>
          </a:bodyPr>
          <a:lstStyle/>
          <a:p>
            <a:pPr>
              <a:lnSpc>
                <a:spcPts val="3919"/>
              </a:lnSpc>
            </a:pPr>
            <a:r>
              <a:rPr lang="en-US" sz="2799">
                <a:solidFill>
                  <a:srgbClr val="0E2C4B"/>
                </a:solidFill>
                <a:latin typeface="Muli"/>
              </a:rPr>
              <a:t>Komplesitas waktu algoritma insertion sort adalah O(n²), dan untuk data yang hampir terurut kompleksitas waktu O(n). Untuk menemukan posisi penyisipan yang sesuai digunakan pencarian biner (binary search), sehingga disebut binary insertion sort dengan kompleksitas waktu O(n log n). Setelah posisi penyisipan ditemukan, algoritma menggeser bagian dari array dan memasukan elemen yang disisipkan. Algoritma ini lebih sesuai untuk kelompok data kecil antara 8 sampai 12 elemen, dan mempunyai sifat: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49144" y="600869"/>
            <a:ext cx="17167972" cy="9249696"/>
            <a:chOff x="0" y="0"/>
            <a:chExt cx="4521606" cy="2436134"/>
          </a:xfrm>
        </p:grpSpPr>
        <p:sp>
          <p:nvSpPr>
            <p:cNvPr id="3" name="Freeform 3"/>
            <p:cNvSpPr/>
            <p:nvPr/>
          </p:nvSpPr>
          <p:spPr>
            <a:xfrm>
              <a:off x="0" y="0"/>
              <a:ext cx="4521606" cy="2436134"/>
            </a:xfrm>
            <a:custGeom>
              <a:avLst/>
              <a:gdLst/>
              <a:ahLst/>
              <a:cxnLst/>
              <a:rect l="l" t="t" r="r" b="b"/>
              <a:pathLst>
                <a:path w="4521606" h="2436134">
                  <a:moveTo>
                    <a:pt x="22999" y="0"/>
                  </a:moveTo>
                  <a:lnTo>
                    <a:pt x="4498607" y="0"/>
                  </a:lnTo>
                  <a:cubicBezTo>
                    <a:pt x="4511309" y="0"/>
                    <a:pt x="4521606" y="10297"/>
                    <a:pt x="4521606" y="22999"/>
                  </a:cubicBezTo>
                  <a:lnTo>
                    <a:pt x="4521606" y="2413135"/>
                  </a:lnTo>
                  <a:cubicBezTo>
                    <a:pt x="4521606" y="2419235"/>
                    <a:pt x="4519183" y="2425085"/>
                    <a:pt x="4514870" y="2429398"/>
                  </a:cubicBezTo>
                  <a:cubicBezTo>
                    <a:pt x="4510556" y="2433711"/>
                    <a:pt x="4504707" y="2436134"/>
                    <a:pt x="4498607" y="2436134"/>
                  </a:cubicBezTo>
                  <a:lnTo>
                    <a:pt x="22999" y="2436134"/>
                  </a:lnTo>
                  <a:cubicBezTo>
                    <a:pt x="16899" y="2436134"/>
                    <a:pt x="11049" y="2433711"/>
                    <a:pt x="6736" y="2429398"/>
                  </a:cubicBezTo>
                  <a:cubicBezTo>
                    <a:pt x="2423" y="2425085"/>
                    <a:pt x="0" y="2419235"/>
                    <a:pt x="0" y="2413135"/>
                  </a:cubicBezTo>
                  <a:lnTo>
                    <a:pt x="0" y="22999"/>
                  </a:lnTo>
                  <a:cubicBezTo>
                    <a:pt x="0" y="16899"/>
                    <a:pt x="2423" y="11049"/>
                    <a:pt x="6736" y="6736"/>
                  </a:cubicBezTo>
                  <a:cubicBezTo>
                    <a:pt x="11049" y="2423"/>
                    <a:pt x="16899" y="0"/>
                    <a:pt x="22999" y="0"/>
                  </a:cubicBezTo>
                  <a:close/>
                </a:path>
              </a:pathLst>
            </a:custGeom>
            <a:solidFill>
              <a:srgbClr val="FFF1D8"/>
            </a:solidFill>
            <a:ln cap="rnd">
              <a:noFill/>
              <a:prstDash val="solid"/>
              <a:round/>
            </a:ln>
          </p:spPr>
        </p:sp>
        <p:sp>
          <p:nvSpPr>
            <p:cNvPr id="4" name="TextBox 4"/>
            <p:cNvSpPr txBox="1"/>
            <p:nvPr/>
          </p:nvSpPr>
          <p:spPr>
            <a:xfrm>
              <a:off x="0" y="-38100"/>
              <a:ext cx="4521606" cy="2474234"/>
            </a:xfrm>
            <a:prstGeom prst="rect">
              <a:avLst/>
            </a:prstGeom>
          </p:spPr>
          <p:txBody>
            <a:bodyPr lIns="50800" tIns="50800" rIns="50800" bIns="50800" rtlCol="0" anchor="ctr"/>
            <a:lstStyle/>
            <a:p>
              <a:pPr algn="ctr">
                <a:lnSpc>
                  <a:spcPts val="2659"/>
                </a:lnSpc>
                <a:spcBef>
                  <a:spcPct val="0"/>
                </a:spcBef>
              </a:pPr>
              <a:endParaRPr/>
            </a:p>
          </p:txBody>
        </p:sp>
      </p:grpSp>
      <p:pic>
        <p:nvPicPr>
          <p:cNvPr id="17" name="Picture 16">
            <a:extLst>
              <a:ext uri="{FF2B5EF4-FFF2-40B4-BE49-F238E27FC236}">
                <a16:creationId xmlns:a16="http://schemas.microsoft.com/office/drawing/2014/main" id="{2B2D88AE-2AB2-FC2A-8EC7-6000C8E6BC21}"/>
              </a:ext>
            </a:extLst>
          </p:cNvPr>
          <p:cNvPicPr>
            <a:picLocks noChangeAspect="1"/>
          </p:cNvPicPr>
          <p:nvPr/>
        </p:nvPicPr>
        <p:blipFill>
          <a:blip r:embed="rId2"/>
          <a:stretch>
            <a:fillRect/>
          </a:stretch>
        </p:blipFill>
        <p:spPr>
          <a:xfrm>
            <a:off x="3816695" y="2557871"/>
            <a:ext cx="10654609" cy="7090160"/>
          </a:xfrm>
          <a:prstGeom prst="rect">
            <a:avLst/>
          </a:prstGeom>
        </p:spPr>
      </p:pic>
      <p:sp>
        <p:nvSpPr>
          <p:cNvPr id="21" name="TextBox 20">
            <a:extLst>
              <a:ext uri="{FF2B5EF4-FFF2-40B4-BE49-F238E27FC236}">
                <a16:creationId xmlns:a16="http://schemas.microsoft.com/office/drawing/2014/main" id="{2AE3FF61-CC2E-DF07-E76B-F9271E30224B}"/>
              </a:ext>
            </a:extLst>
          </p:cNvPr>
          <p:cNvSpPr txBox="1"/>
          <p:nvPr/>
        </p:nvSpPr>
        <p:spPr>
          <a:xfrm>
            <a:off x="3816694" y="1181100"/>
            <a:ext cx="10654609" cy="954107"/>
          </a:xfrm>
          <a:prstGeom prst="rect">
            <a:avLst/>
          </a:prstGeom>
          <a:noFill/>
        </p:spPr>
        <p:txBody>
          <a:bodyPr wrap="square">
            <a:spAutoFit/>
          </a:bodyPr>
          <a:lstStyle/>
          <a:p>
            <a:pPr algn="just">
              <a:spcAft>
                <a:spcPts val="600"/>
              </a:spcAft>
            </a:pPr>
            <a:r>
              <a:rPr lang="sv-SE" sz="2800" dirty="0">
                <a:solidFill>
                  <a:srgbClr val="0E2C4B"/>
                </a:solidFill>
                <a:latin typeface="Muli"/>
              </a:rPr>
              <a:t>Kompleksitas waktu berbanding dengan n² (kuadratik) seperti pada gambar dibawah ini.</a:t>
            </a:r>
            <a:endParaRPr lang="en-US" sz="2800" dirty="0">
              <a:solidFill>
                <a:srgbClr val="0E2C4B"/>
              </a:solidFill>
              <a:latin typeface="Muli"/>
            </a:endParaRPr>
          </a:p>
        </p:txBody>
      </p:sp>
    </p:spTree>
    <p:extLst>
      <p:ext uri="{BB962C8B-B14F-4D97-AF65-F5344CB8AC3E}">
        <p14:creationId xmlns:p14="http://schemas.microsoft.com/office/powerpoint/2010/main" val="2054700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5FDF393-1555-9498-EE63-5816CF6572C8}"/>
              </a:ext>
            </a:extLst>
          </p:cNvPr>
          <p:cNvSpPr txBox="1"/>
          <p:nvPr/>
        </p:nvSpPr>
        <p:spPr>
          <a:xfrm>
            <a:off x="4572000" y="952500"/>
            <a:ext cx="9144000" cy="8679299"/>
          </a:xfrm>
          <a:prstGeom prst="rect">
            <a:avLst/>
          </a:prstGeom>
          <a:noFill/>
        </p:spPr>
        <p:txBody>
          <a:bodyPr wrap="square">
            <a:spAutoFit/>
          </a:bodyPr>
          <a:lstStyle/>
          <a:p>
            <a:r>
              <a:rPr lang="en-ID" dirty="0"/>
              <a:t>#include&lt;iostream&gt;</a:t>
            </a:r>
          </a:p>
          <a:p>
            <a:r>
              <a:rPr lang="en-ID" dirty="0"/>
              <a:t>using namespace std;</a:t>
            </a:r>
          </a:p>
          <a:p>
            <a:endParaRPr lang="en-ID" dirty="0"/>
          </a:p>
          <a:p>
            <a:r>
              <a:rPr lang="en-ID" dirty="0"/>
              <a:t>int main() {</a:t>
            </a:r>
          </a:p>
          <a:p>
            <a:r>
              <a:rPr lang="en-ID" dirty="0"/>
              <a:t>    int </a:t>
            </a:r>
            <a:r>
              <a:rPr lang="en-ID" dirty="0" err="1"/>
              <a:t>i</a:t>
            </a:r>
            <a:r>
              <a:rPr lang="en-ID" dirty="0"/>
              <a:t>, j, n, temp, </a:t>
            </a:r>
            <a:r>
              <a:rPr lang="en-ID" dirty="0" err="1"/>
              <a:t>arr</a:t>
            </a:r>
            <a:r>
              <a:rPr lang="en-ID" dirty="0"/>
              <a:t>[20];</a:t>
            </a:r>
          </a:p>
          <a:p>
            <a:r>
              <a:rPr lang="en-ID" dirty="0"/>
              <a:t>    </a:t>
            </a:r>
          </a:p>
          <a:p>
            <a:r>
              <a:rPr lang="en-ID" dirty="0"/>
              <a:t>    </a:t>
            </a:r>
            <a:r>
              <a:rPr lang="en-ID" dirty="0" err="1"/>
              <a:t>cout</a:t>
            </a:r>
            <a:r>
              <a:rPr lang="en-ID" dirty="0"/>
              <a:t> &lt;&lt; "</a:t>
            </a:r>
            <a:r>
              <a:rPr lang="en-ID" dirty="0" err="1"/>
              <a:t>Berapa</a:t>
            </a:r>
            <a:r>
              <a:rPr lang="en-ID" dirty="0"/>
              <a:t> </a:t>
            </a:r>
            <a:r>
              <a:rPr lang="en-ID" dirty="0" err="1"/>
              <a:t>jumlah</a:t>
            </a:r>
            <a:r>
              <a:rPr lang="en-ID" dirty="0"/>
              <a:t> </a:t>
            </a:r>
            <a:r>
              <a:rPr lang="en-ID" dirty="0" err="1"/>
              <a:t>elemen</a:t>
            </a:r>
            <a:r>
              <a:rPr lang="en-ID" dirty="0"/>
              <a:t> </a:t>
            </a:r>
            <a:r>
              <a:rPr lang="en-ID" dirty="0" err="1"/>
              <a:t>deret</a:t>
            </a:r>
            <a:r>
              <a:rPr lang="en-ID" dirty="0"/>
              <a:t>: ";</a:t>
            </a:r>
          </a:p>
          <a:p>
            <a:r>
              <a:rPr lang="en-ID" dirty="0"/>
              <a:t>    </a:t>
            </a:r>
            <a:r>
              <a:rPr lang="en-ID" dirty="0" err="1"/>
              <a:t>cin</a:t>
            </a:r>
            <a:r>
              <a:rPr lang="en-ID" dirty="0"/>
              <a:t> &gt;&gt; n;</a:t>
            </a:r>
          </a:p>
          <a:p>
            <a:r>
              <a:rPr lang="en-ID" dirty="0"/>
              <a:t>    </a:t>
            </a:r>
          </a:p>
          <a:p>
            <a:r>
              <a:rPr lang="en-ID" dirty="0"/>
              <a:t>    </a:t>
            </a:r>
            <a:r>
              <a:rPr lang="en-ID" dirty="0" err="1"/>
              <a:t>cout</a:t>
            </a:r>
            <a:r>
              <a:rPr lang="en-ID" dirty="0"/>
              <a:t> &lt;&lt; "\</a:t>
            </a:r>
            <a:r>
              <a:rPr lang="en-ID" dirty="0" err="1"/>
              <a:t>nTulis</a:t>
            </a:r>
            <a:r>
              <a:rPr lang="en-ID" dirty="0"/>
              <a:t> </a:t>
            </a:r>
            <a:r>
              <a:rPr lang="en-ID" dirty="0" err="1"/>
              <a:t>elemennya</a:t>
            </a:r>
            <a:r>
              <a:rPr lang="en-ID" dirty="0"/>
              <a:t> </a:t>
            </a:r>
            <a:r>
              <a:rPr lang="en-ID" dirty="0" err="1"/>
              <a:t>dengan</a:t>
            </a:r>
            <a:r>
              <a:rPr lang="en-ID" dirty="0"/>
              <a:t> </a:t>
            </a:r>
            <a:r>
              <a:rPr lang="en-ID" dirty="0" err="1"/>
              <a:t>spasi</a:t>
            </a:r>
            <a:r>
              <a:rPr lang="en-ID" dirty="0"/>
              <a:t>: ";</a:t>
            </a:r>
          </a:p>
          <a:p>
            <a:r>
              <a:rPr lang="en-ID" dirty="0"/>
              <a:t>    for (</a:t>
            </a:r>
            <a:r>
              <a:rPr lang="en-ID" dirty="0" err="1"/>
              <a:t>i</a:t>
            </a:r>
            <a:r>
              <a:rPr lang="en-ID" dirty="0"/>
              <a:t> = 0; </a:t>
            </a:r>
            <a:r>
              <a:rPr lang="en-ID" dirty="0" err="1"/>
              <a:t>i</a:t>
            </a:r>
            <a:r>
              <a:rPr lang="en-ID" dirty="0"/>
              <a:t> &lt; n; </a:t>
            </a:r>
            <a:r>
              <a:rPr lang="en-ID" dirty="0" err="1"/>
              <a:t>i</a:t>
            </a:r>
            <a:r>
              <a:rPr lang="en-ID" dirty="0"/>
              <a:t>++) {</a:t>
            </a:r>
          </a:p>
          <a:p>
            <a:r>
              <a:rPr lang="en-ID" dirty="0"/>
              <a:t>        </a:t>
            </a:r>
            <a:r>
              <a:rPr lang="en-ID" dirty="0" err="1"/>
              <a:t>cin</a:t>
            </a:r>
            <a:r>
              <a:rPr lang="en-ID" dirty="0"/>
              <a:t> &gt;&gt; </a:t>
            </a:r>
            <a:r>
              <a:rPr lang="en-ID" dirty="0" err="1"/>
              <a:t>arr</a:t>
            </a:r>
            <a:r>
              <a:rPr lang="en-ID" dirty="0"/>
              <a:t>[</a:t>
            </a:r>
            <a:r>
              <a:rPr lang="en-ID" dirty="0" err="1"/>
              <a:t>i</a:t>
            </a:r>
            <a:r>
              <a:rPr lang="en-ID" dirty="0"/>
              <a:t>];</a:t>
            </a:r>
          </a:p>
          <a:p>
            <a:r>
              <a:rPr lang="en-ID" dirty="0"/>
              <a:t>    }</a:t>
            </a:r>
          </a:p>
          <a:p>
            <a:r>
              <a:rPr lang="en-ID" dirty="0"/>
              <a:t>    </a:t>
            </a:r>
          </a:p>
          <a:p>
            <a:r>
              <a:rPr lang="en-ID" dirty="0"/>
              <a:t>    for (</a:t>
            </a:r>
            <a:r>
              <a:rPr lang="en-ID" dirty="0" err="1"/>
              <a:t>i</a:t>
            </a:r>
            <a:r>
              <a:rPr lang="en-ID" dirty="0"/>
              <a:t> = 1; </a:t>
            </a:r>
            <a:r>
              <a:rPr lang="en-ID" dirty="0" err="1"/>
              <a:t>i</a:t>
            </a:r>
            <a:r>
              <a:rPr lang="en-ID" dirty="0"/>
              <a:t> &lt;= n - 1; </a:t>
            </a:r>
            <a:r>
              <a:rPr lang="en-ID" dirty="0" err="1"/>
              <a:t>i</a:t>
            </a:r>
            <a:r>
              <a:rPr lang="en-ID" dirty="0"/>
              <a:t>++) {</a:t>
            </a:r>
          </a:p>
          <a:p>
            <a:r>
              <a:rPr lang="en-ID" dirty="0"/>
              <a:t>        temp = </a:t>
            </a:r>
            <a:r>
              <a:rPr lang="en-ID" dirty="0" err="1"/>
              <a:t>arr</a:t>
            </a:r>
            <a:r>
              <a:rPr lang="en-ID" dirty="0"/>
              <a:t>[</a:t>
            </a:r>
            <a:r>
              <a:rPr lang="en-ID" dirty="0" err="1"/>
              <a:t>i</a:t>
            </a:r>
            <a:r>
              <a:rPr lang="en-ID" dirty="0"/>
              <a:t>];</a:t>
            </a:r>
          </a:p>
          <a:p>
            <a:r>
              <a:rPr lang="en-ID" dirty="0"/>
              <a:t>        j = </a:t>
            </a:r>
            <a:r>
              <a:rPr lang="en-ID" dirty="0" err="1"/>
              <a:t>i</a:t>
            </a:r>
            <a:r>
              <a:rPr lang="en-ID" dirty="0"/>
              <a:t> - 1;</a:t>
            </a:r>
          </a:p>
          <a:p>
            <a:r>
              <a:rPr lang="en-ID" dirty="0"/>
              <a:t>        while ((temp &lt; </a:t>
            </a:r>
            <a:r>
              <a:rPr lang="en-ID" dirty="0" err="1"/>
              <a:t>arr</a:t>
            </a:r>
            <a:r>
              <a:rPr lang="en-ID" dirty="0"/>
              <a:t>[j]) &amp;&amp; (j &gt;= 0)) {</a:t>
            </a:r>
          </a:p>
          <a:p>
            <a:r>
              <a:rPr lang="en-ID" dirty="0"/>
              <a:t>            </a:t>
            </a:r>
            <a:r>
              <a:rPr lang="en-ID" dirty="0" err="1"/>
              <a:t>arr</a:t>
            </a:r>
            <a:r>
              <a:rPr lang="en-ID" dirty="0"/>
              <a:t>[j + 1] = </a:t>
            </a:r>
            <a:r>
              <a:rPr lang="en-ID" dirty="0" err="1"/>
              <a:t>arr</a:t>
            </a:r>
            <a:r>
              <a:rPr lang="en-ID" dirty="0"/>
              <a:t>[j]; // </a:t>
            </a:r>
            <a:r>
              <a:rPr lang="en-ID" dirty="0" err="1"/>
              <a:t>Menggeser</a:t>
            </a:r>
            <a:r>
              <a:rPr lang="en-ID" dirty="0"/>
              <a:t> data </a:t>
            </a:r>
            <a:r>
              <a:rPr lang="en-ID" dirty="0" err="1"/>
              <a:t>ke</a:t>
            </a:r>
            <a:r>
              <a:rPr lang="en-ID" dirty="0"/>
              <a:t> </a:t>
            </a:r>
            <a:r>
              <a:rPr lang="en-ID" dirty="0" err="1"/>
              <a:t>depan</a:t>
            </a:r>
            <a:endParaRPr lang="en-ID" dirty="0"/>
          </a:p>
          <a:p>
            <a:r>
              <a:rPr lang="en-ID" dirty="0"/>
              <a:t>            j = j - 1;</a:t>
            </a:r>
          </a:p>
          <a:p>
            <a:r>
              <a:rPr lang="en-ID" dirty="0"/>
              <a:t>        }</a:t>
            </a:r>
          </a:p>
          <a:p>
            <a:r>
              <a:rPr lang="en-ID" dirty="0"/>
              <a:t>        </a:t>
            </a:r>
            <a:r>
              <a:rPr lang="en-ID" dirty="0" err="1"/>
              <a:t>arr</a:t>
            </a:r>
            <a:r>
              <a:rPr lang="en-ID" dirty="0"/>
              <a:t>[j + 1] = temp; // </a:t>
            </a:r>
            <a:r>
              <a:rPr lang="en-ID" dirty="0" err="1"/>
              <a:t>Menyisipkan</a:t>
            </a:r>
            <a:r>
              <a:rPr lang="en-ID" dirty="0"/>
              <a:t> </a:t>
            </a:r>
            <a:r>
              <a:rPr lang="en-ID" dirty="0" err="1"/>
              <a:t>elemen</a:t>
            </a:r>
            <a:endParaRPr lang="en-ID" dirty="0"/>
          </a:p>
          <a:p>
            <a:r>
              <a:rPr lang="en-ID" dirty="0"/>
              <a:t>    }</a:t>
            </a:r>
          </a:p>
          <a:p>
            <a:r>
              <a:rPr lang="en-ID" dirty="0"/>
              <a:t>    </a:t>
            </a:r>
          </a:p>
          <a:p>
            <a:r>
              <a:rPr lang="en-ID" dirty="0"/>
              <a:t>    </a:t>
            </a:r>
            <a:r>
              <a:rPr lang="en-ID" dirty="0" err="1"/>
              <a:t>cout</a:t>
            </a:r>
            <a:r>
              <a:rPr lang="en-ID" dirty="0"/>
              <a:t> &lt;&lt; "\</a:t>
            </a:r>
            <a:r>
              <a:rPr lang="en-ID" dirty="0" err="1"/>
              <a:t>nHasil</a:t>
            </a:r>
            <a:r>
              <a:rPr lang="en-ID" dirty="0"/>
              <a:t> Angka </a:t>
            </a:r>
            <a:r>
              <a:rPr lang="en-ID" dirty="0" err="1"/>
              <a:t>Terurut</a:t>
            </a:r>
            <a:r>
              <a:rPr lang="en-ID" dirty="0"/>
              <a:t>: \n";</a:t>
            </a:r>
          </a:p>
          <a:p>
            <a:r>
              <a:rPr lang="en-ID" dirty="0"/>
              <a:t>    for (</a:t>
            </a:r>
            <a:r>
              <a:rPr lang="en-ID" dirty="0" err="1"/>
              <a:t>i</a:t>
            </a:r>
            <a:r>
              <a:rPr lang="en-ID" dirty="0"/>
              <a:t> = 0; </a:t>
            </a:r>
            <a:r>
              <a:rPr lang="en-ID" dirty="0" err="1"/>
              <a:t>i</a:t>
            </a:r>
            <a:r>
              <a:rPr lang="en-ID" dirty="0"/>
              <a:t> &lt; n; </a:t>
            </a:r>
            <a:r>
              <a:rPr lang="en-ID" dirty="0" err="1"/>
              <a:t>i</a:t>
            </a:r>
            <a:r>
              <a:rPr lang="en-ID" dirty="0"/>
              <a:t>++) {</a:t>
            </a:r>
          </a:p>
          <a:p>
            <a:r>
              <a:rPr lang="en-ID" dirty="0"/>
              <a:t>        </a:t>
            </a:r>
            <a:r>
              <a:rPr lang="en-ID" dirty="0" err="1"/>
              <a:t>cout</a:t>
            </a:r>
            <a:r>
              <a:rPr lang="en-ID" dirty="0"/>
              <a:t> &lt;&lt; </a:t>
            </a:r>
            <a:r>
              <a:rPr lang="en-ID" dirty="0" err="1"/>
              <a:t>arr</a:t>
            </a:r>
            <a:r>
              <a:rPr lang="en-ID" dirty="0"/>
              <a:t>[</a:t>
            </a:r>
            <a:r>
              <a:rPr lang="en-ID" dirty="0" err="1"/>
              <a:t>i</a:t>
            </a:r>
            <a:r>
              <a:rPr lang="en-ID" dirty="0"/>
              <a:t>] &lt;&lt; " ";</a:t>
            </a:r>
          </a:p>
          <a:p>
            <a:r>
              <a:rPr lang="en-ID" dirty="0"/>
              <a:t>    }</a:t>
            </a:r>
          </a:p>
          <a:p>
            <a:r>
              <a:rPr lang="en-ID" dirty="0"/>
              <a:t>    </a:t>
            </a:r>
          </a:p>
          <a:p>
            <a:r>
              <a:rPr lang="en-ID" dirty="0"/>
              <a:t>    return 0;</a:t>
            </a:r>
          </a:p>
          <a:p>
            <a:r>
              <a:rPr lang="en-ID" dirty="0"/>
              <a:t>}</a:t>
            </a:r>
          </a:p>
        </p:txBody>
      </p:sp>
      <p:sp>
        <p:nvSpPr>
          <p:cNvPr id="5" name="TextBox 4">
            <a:extLst>
              <a:ext uri="{FF2B5EF4-FFF2-40B4-BE49-F238E27FC236}">
                <a16:creationId xmlns:a16="http://schemas.microsoft.com/office/drawing/2014/main" id="{F3AD3DC2-1241-9A5D-E74D-037D2DE06443}"/>
              </a:ext>
            </a:extLst>
          </p:cNvPr>
          <p:cNvSpPr txBox="1"/>
          <p:nvPr/>
        </p:nvSpPr>
        <p:spPr>
          <a:xfrm>
            <a:off x="4572000" y="274310"/>
            <a:ext cx="9144000" cy="707886"/>
          </a:xfrm>
          <a:prstGeom prst="rect">
            <a:avLst/>
          </a:prstGeom>
          <a:noFill/>
        </p:spPr>
        <p:txBody>
          <a:bodyPr wrap="square">
            <a:spAutoFit/>
          </a:bodyPr>
          <a:lstStyle/>
          <a:p>
            <a:pPr algn="ctr"/>
            <a:r>
              <a:rPr lang="id-ID" sz="4000" b="1" dirty="0">
                <a:effectLst/>
                <a:latin typeface="Arial" panose="020B0604020202020204" pitchFamily="34" charset="0"/>
                <a:ea typeface="DengXian" panose="02010600030101010101" pitchFamily="2" charset="-122"/>
              </a:rPr>
              <a:t>IMPLEMENTASI </a:t>
            </a:r>
            <a:r>
              <a:rPr lang="en-US" sz="4000" b="1" dirty="0">
                <a:latin typeface="Arial" panose="020B0604020202020204" pitchFamily="34" charset="0"/>
                <a:ea typeface="DengXian" panose="02010600030101010101" pitchFamily="2" charset="-122"/>
              </a:rPr>
              <a:t>INSER</a:t>
            </a:r>
            <a:r>
              <a:rPr lang="en-US" sz="4000" b="1" dirty="0">
                <a:effectLst/>
                <a:latin typeface="Arial" panose="020B0604020202020204" pitchFamily="34" charset="0"/>
                <a:ea typeface="DengXian" panose="02010600030101010101" pitchFamily="2" charset="-122"/>
              </a:rPr>
              <a:t>TION</a:t>
            </a:r>
            <a:r>
              <a:rPr lang="id-ID" sz="4000" b="1" dirty="0">
                <a:effectLst/>
                <a:latin typeface="Arial" panose="020B0604020202020204" pitchFamily="34" charset="0"/>
                <a:ea typeface="DengXian" panose="02010600030101010101" pitchFamily="2" charset="-122"/>
              </a:rPr>
              <a:t> SORT</a:t>
            </a:r>
            <a:endParaRPr lang="en-ID" sz="4000"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763201" y="2764178"/>
            <a:ext cx="10761598" cy="4758644"/>
          </a:xfrm>
          <a:custGeom>
            <a:avLst/>
            <a:gdLst/>
            <a:ahLst/>
            <a:cxnLst/>
            <a:rect l="l" t="t" r="r" b="b"/>
            <a:pathLst>
              <a:path w="10761598" h="4758644">
                <a:moveTo>
                  <a:pt x="0" y="0"/>
                </a:moveTo>
                <a:lnTo>
                  <a:pt x="10761598" y="0"/>
                </a:lnTo>
                <a:lnTo>
                  <a:pt x="10761598" y="4758644"/>
                </a:lnTo>
                <a:lnTo>
                  <a:pt x="0" y="4758644"/>
                </a:lnTo>
                <a:lnTo>
                  <a:pt x="0" y="0"/>
                </a:lnTo>
                <a:close/>
              </a:path>
            </a:pathLst>
          </a:custGeom>
          <a:blipFill>
            <a:blip r:embed="rId2"/>
            <a:stretch>
              <a:fillRect/>
            </a:stretch>
          </a:blipFill>
        </p:spPr>
      </p:sp>
      <p:sp>
        <p:nvSpPr>
          <p:cNvPr id="3" name="TextBox 6">
            <a:extLst>
              <a:ext uri="{FF2B5EF4-FFF2-40B4-BE49-F238E27FC236}">
                <a16:creationId xmlns:a16="http://schemas.microsoft.com/office/drawing/2014/main" id="{491086AC-D986-01A2-C3E7-4681EB4FD187}"/>
              </a:ext>
            </a:extLst>
          </p:cNvPr>
          <p:cNvSpPr txBox="1"/>
          <p:nvPr/>
        </p:nvSpPr>
        <p:spPr>
          <a:xfrm>
            <a:off x="1028700" y="723900"/>
            <a:ext cx="13950564" cy="1557927"/>
          </a:xfrm>
          <a:prstGeom prst="rect">
            <a:avLst/>
          </a:prstGeom>
        </p:spPr>
        <p:txBody>
          <a:bodyPr lIns="0" tIns="0" rIns="0" bIns="0" rtlCol="0" anchor="t">
            <a:spAutoFit/>
          </a:bodyPr>
          <a:lstStyle/>
          <a:p>
            <a:pPr marL="0" lvl="0" indent="0">
              <a:lnSpc>
                <a:spcPts val="13052"/>
              </a:lnSpc>
              <a:spcBef>
                <a:spcPct val="0"/>
              </a:spcBef>
            </a:pPr>
            <a:r>
              <a:rPr lang="en-US" sz="8800" b="1" dirty="0" err="1">
                <a:solidFill>
                  <a:srgbClr val="000000"/>
                </a:solidFill>
                <a:latin typeface="Bobby Jones Semi-Bold"/>
              </a:rPr>
              <a:t>Keluaran</a:t>
            </a:r>
            <a:r>
              <a:rPr lang="en-US" sz="8800" b="1" dirty="0">
                <a:solidFill>
                  <a:srgbClr val="000000"/>
                </a:solidFill>
                <a:latin typeface="Bobby Jones Semi-Bold"/>
              </a:rPr>
              <a:t> Program</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8320" y="531913"/>
            <a:ext cx="17670677" cy="9223174"/>
            <a:chOff x="0" y="0"/>
            <a:chExt cx="4654006" cy="2429149"/>
          </a:xfrm>
        </p:grpSpPr>
        <p:sp>
          <p:nvSpPr>
            <p:cNvPr id="3" name="Freeform 3"/>
            <p:cNvSpPr/>
            <p:nvPr/>
          </p:nvSpPr>
          <p:spPr>
            <a:xfrm>
              <a:off x="0" y="0"/>
              <a:ext cx="4654005" cy="2429149"/>
            </a:xfrm>
            <a:custGeom>
              <a:avLst/>
              <a:gdLst/>
              <a:ahLst/>
              <a:cxnLst/>
              <a:rect l="l" t="t" r="r" b="b"/>
              <a:pathLst>
                <a:path w="4654005" h="2429149">
                  <a:moveTo>
                    <a:pt x="22344" y="0"/>
                  </a:moveTo>
                  <a:lnTo>
                    <a:pt x="4631661" y="0"/>
                  </a:lnTo>
                  <a:cubicBezTo>
                    <a:pt x="4644001" y="0"/>
                    <a:pt x="4654005" y="10004"/>
                    <a:pt x="4654005" y="22344"/>
                  </a:cubicBezTo>
                  <a:lnTo>
                    <a:pt x="4654005" y="2406804"/>
                  </a:lnTo>
                  <a:cubicBezTo>
                    <a:pt x="4654005" y="2412730"/>
                    <a:pt x="4651651" y="2418414"/>
                    <a:pt x="4647461" y="2422604"/>
                  </a:cubicBezTo>
                  <a:cubicBezTo>
                    <a:pt x="4643270" y="2426795"/>
                    <a:pt x="4637587" y="2429149"/>
                    <a:pt x="4631661" y="2429149"/>
                  </a:cubicBezTo>
                  <a:lnTo>
                    <a:pt x="22344" y="2429149"/>
                  </a:lnTo>
                  <a:cubicBezTo>
                    <a:pt x="10004" y="2429149"/>
                    <a:pt x="0" y="2419145"/>
                    <a:pt x="0" y="2406804"/>
                  </a:cubicBezTo>
                  <a:lnTo>
                    <a:pt x="0" y="22344"/>
                  </a:lnTo>
                  <a:cubicBezTo>
                    <a:pt x="0" y="10004"/>
                    <a:pt x="10004" y="0"/>
                    <a:pt x="22344" y="0"/>
                  </a:cubicBezTo>
                  <a:close/>
                </a:path>
              </a:pathLst>
            </a:custGeom>
            <a:solidFill>
              <a:srgbClr val="FFF1D8"/>
            </a:solidFill>
            <a:ln cap="rnd">
              <a:noFill/>
              <a:prstDash val="solid"/>
              <a:round/>
            </a:ln>
          </p:spPr>
        </p:sp>
        <p:sp>
          <p:nvSpPr>
            <p:cNvPr id="4" name="TextBox 4"/>
            <p:cNvSpPr txBox="1"/>
            <p:nvPr/>
          </p:nvSpPr>
          <p:spPr>
            <a:xfrm>
              <a:off x="0" y="-38100"/>
              <a:ext cx="4654006" cy="246724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8223721" y="985484"/>
            <a:ext cx="9789083" cy="762000"/>
          </a:xfrm>
          <a:prstGeom prst="rect">
            <a:avLst/>
          </a:prstGeom>
        </p:spPr>
        <p:txBody>
          <a:bodyPr lIns="0" tIns="0" rIns="0" bIns="0" rtlCol="0" anchor="t">
            <a:spAutoFit/>
          </a:bodyPr>
          <a:lstStyle/>
          <a:p>
            <a:pPr>
              <a:lnSpc>
                <a:spcPts val="6000"/>
              </a:lnSpc>
            </a:pPr>
            <a:r>
              <a:rPr lang="en-US" sz="5000">
                <a:solidFill>
                  <a:srgbClr val="0E2C4B"/>
                </a:solidFill>
                <a:latin typeface="Muli Ultra-Bold"/>
              </a:rPr>
              <a:t>SHELL SHORT</a:t>
            </a:r>
          </a:p>
        </p:txBody>
      </p:sp>
      <p:sp>
        <p:nvSpPr>
          <p:cNvPr id="6" name="TextBox 6"/>
          <p:cNvSpPr txBox="1"/>
          <p:nvPr/>
        </p:nvSpPr>
        <p:spPr>
          <a:xfrm>
            <a:off x="8223721" y="1842770"/>
            <a:ext cx="9035579" cy="7415530"/>
          </a:xfrm>
          <a:prstGeom prst="rect">
            <a:avLst/>
          </a:prstGeom>
        </p:spPr>
        <p:txBody>
          <a:bodyPr lIns="0" tIns="0" rIns="0" bIns="0" rtlCol="0" anchor="t">
            <a:spAutoFit/>
          </a:bodyPr>
          <a:lstStyle/>
          <a:p>
            <a:pPr>
              <a:lnSpc>
                <a:spcPts val="3919"/>
              </a:lnSpc>
            </a:pPr>
            <a:r>
              <a:rPr lang="en-US" sz="2799">
                <a:solidFill>
                  <a:srgbClr val="0E2C4B"/>
                </a:solidFill>
                <a:latin typeface="Muli"/>
              </a:rPr>
              <a:t>Algoritma Shell Sort dikembangkan dari algoritma insertion sort dan sangat efisien karena menghindari pergeseran besar, ketika ada nilai lebih kecil di array paling kanan harus dipindah ke posisi paling kiri. Konsep algoritma shell sort adalah mengurutkan dari elemen pertama dan mengurangi ruang kosong. Proses pertukaran elemen terjadi pada bagian kelompok bilangan, dan bukan pengurutan keseluruhan. Penataan ulang bilangan setiap elemen bisa bermula dari mana saja untuk menghasilkan bilangan terurut. Fungsi waktu eksekusi untuk semua shell sort tergantung pada kenaikan sekuensial, dan kompleksitas waktu O(n log n). Algoritma ini dapat digunakan untuk jumlah bilangan atau file cukup besar dengan sedikit code.</a:t>
            </a:r>
          </a:p>
        </p:txBody>
      </p:sp>
      <p:grpSp>
        <p:nvGrpSpPr>
          <p:cNvPr id="7" name="Group 7"/>
          <p:cNvGrpSpPr/>
          <p:nvPr/>
        </p:nvGrpSpPr>
        <p:grpSpPr>
          <a:xfrm>
            <a:off x="308320" y="1747484"/>
            <a:ext cx="7549245" cy="7148517"/>
            <a:chOff x="0" y="0"/>
            <a:chExt cx="10065660" cy="9531355"/>
          </a:xfrm>
        </p:grpSpPr>
        <p:grpSp>
          <p:nvGrpSpPr>
            <p:cNvPr id="8" name="Group 8"/>
            <p:cNvGrpSpPr/>
            <p:nvPr/>
          </p:nvGrpSpPr>
          <p:grpSpPr>
            <a:xfrm>
              <a:off x="762346" y="0"/>
              <a:ext cx="9303314" cy="9303314"/>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id="10" name="Freeform 10"/>
            <p:cNvSpPr/>
            <p:nvPr/>
          </p:nvSpPr>
          <p:spPr>
            <a:xfrm flipH="1">
              <a:off x="0" y="6584578"/>
              <a:ext cx="8490115" cy="2946777"/>
            </a:xfrm>
            <a:custGeom>
              <a:avLst/>
              <a:gdLst/>
              <a:ahLst/>
              <a:cxnLst/>
              <a:rect l="l" t="t" r="r" b="b"/>
              <a:pathLst>
                <a:path w="8490115" h="2946777">
                  <a:moveTo>
                    <a:pt x="8490115" y="0"/>
                  </a:moveTo>
                  <a:lnTo>
                    <a:pt x="0" y="0"/>
                  </a:lnTo>
                  <a:lnTo>
                    <a:pt x="0" y="2946777"/>
                  </a:lnTo>
                  <a:lnTo>
                    <a:pt x="8490115" y="2946777"/>
                  </a:lnTo>
                  <a:lnTo>
                    <a:pt x="8490115" y="0"/>
                  </a:lnTo>
                  <a:close/>
                </a:path>
              </a:pathLst>
            </a:custGeom>
            <a:blipFill>
              <a:blip r:embed="rId2">
                <a:alphaModFix amt="51000"/>
              </a:blip>
              <a:stretch>
                <a:fillRect/>
              </a:stretch>
            </a:blipFill>
          </p:spPr>
        </p:sp>
        <p:sp>
          <p:nvSpPr>
            <p:cNvPr id="11" name="Freeform 11"/>
            <p:cNvSpPr/>
            <p:nvPr/>
          </p:nvSpPr>
          <p:spPr>
            <a:xfrm>
              <a:off x="0" y="1360379"/>
              <a:ext cx="8577310" cy="7805352"/>
            </a:xfrm>
            <a:custGeom>
              <a:avLst/>
              <a:gdLst/>
              <a:ahLst/>
              <a:cxnLst/>
              <a:rect l="l" t="t" r="r" b="b"/>
              <a:pathLst>
                <a:path w="8577310" h="7805352">
                  <a:moveTo>
                    <a:pt x="0" y="0"/>
                  </a:moveTo>
                  <a:lnTo>
                    <a:pt x="8577310" y="0"/>
                  </a:lnTo>
                  <a:lnTo>
                    <a:pt x="8577310" y="7805351"/>
                  </a:lnTo>
                  <a:lnTo>
                    <a:pt x="0" y="7805351"/>
                  </a:lnTo>
                  <a:lnTo>
                    <a:pt x="0" y="0"/>
                  </a:lnTo>
                  <a:close/>
                </a:path>
              </a:pathLst>
            </a:custGeom>
            <a:blipFill>
              <a:blip r:embed="rId3"/>
              <a:stretch>
                <a:fillRect/>
              </a:stretch>
            </a:blipFill>
          </p:spPr>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E444403-3BAB-A68C-CB20-AEB98950CBF6}"/>
              </a:ext>
            </a:extLst>
          </p:cNvPr>
          <p:cNvSpPr txBox="1"/>
          <p:nvPr/>
        </p:nvSpPr>
        <p:spPr>
          <a:xfrm>
            <a:off x="533400" y="1485900"/>
            <a:ext cx="17221200" cy="8094524"/>
          </a:xfrm>
          <a:prstGeom prst="rect">
            <a:avLst/>
          </a:prstGeom>
          <a:noFill/>
        </p:spPr>
        <p:txBody>
          <a:bodyPr wrap="square" numCol="2">
            <a:spAutoFit/>
          </a:bodyPr>
          <a:lstStyle/>
          <a:p>
            <a:r>
              <a:rPr lang="en-ID" sz="2000" dirty="0"/>
              <a:t>#include&lt;iostream&gt;</a:t>
            </a:r>
          </a:p>
          <a:p>
            <a:r>
              <a:rPr lang="en-ID" sz="2000" dirty="0"/>
              <a:t> </a:t>
            </a:r>
          </a:p>
          <a:p>
            <a:r>
              <a:rPr lang="en-ID" sz="2000" dirty="0"/>
              <a:t>using namespace std;</a:t>
            </a:r>
          </a:p>
          <a:p>
            <a:r>
              <a:rPr lang="en-ID" sz="2000" dirty="0"/>
              <a:t> </a:t>
            </a:r>
          </a:p>
          <a:p>
            <a:r>
              <a:rPr lang="en-ID" sz="2000" dirty="0"/>
              <a:t>// A function implementing Shell sort.</a:t>
            </a:r>
          </a:p>
          <a:p>
            <a:r>
              <a:rPr lang="en-ID" sz="2000" dirty="0"/>
              <a:t>void </a:t>
            </a:r>
            <a:r>
              <a:rPr lang="en-ID" sz="2000" dirty="0" err="1"/>
              <a:t>ShellSort</a:t>
            </a:r>
            <a:r>
              <a:rPr lang="en-ID" sz="2000" dirty="0"/>
              <a:t>(int a[], int n)</a:t>
            </a:r>
          </a:p>
          <a:p>
            <a:r>
              <a:rPr lang="en-ID" sz="2000" dirty="0"/>
              <a:t>{</a:t>
            </a:r>
          </a:p>
          <a:p>
            <a:r>
              <a:rPr lang="en-ID" sz="2000" dirty="0"/>
              <a:t>	int </a:t>
            </a:r>
            <a:r>
              <a:rPr lang="en-ID" sz="2000" dirty="0" err="1"/>
              <a:t>i</a:t>
            </a:r>
            <a:r>
              <a:rPr lang="en-ID" sz="2000" dirty="0"/>
              <a:t>, j, k, temp;</a:t>
            </a:r>
          </a:p>
          <a:p>
            <a:r>
              <a:rPr lang="en-ID" sz="2000" dirty="0"/>
              <a:t>	// Gap '</a:t>
            </a:r>
            <a:r>
              <a:rPr lang="en-ID" sz="2000" dirty="0" err="1"/>
              <a:t>i</a:t>
            </a:r>
            <a:r>
              <a:rPr lang="en-ID" sz="2000" dirty="0"/>
              <a:t>' between index of the element to be compared, initially n/2.</a:t>
            </a:r>
          </a:p>
          <a:p>
            <a:r>
              <a:rPr lang="en-ID" sz="2000" dirty="0"/>
              <a:t>	for(</a:t>
            </a:r>
            <a:r>
              <a:rPr lang="en-ID" sz="2000" dirty="0" err="1"/>
              <a:t>i</a:t>
            </a:r>
            <a:r>
              <a:rPr lang="en-ID" sz="2000" dirty="0"/>
              <a:t> = n/2; </a:t>
            </a:r>
            <a:r>
              <a:rPr lang="en-ID" sz="2000" dirty="0" err="1"/>
              <a:t>i</a:t>
            </a:r>
            <a:r>
              <a:rPr lang="en-ID" sz="2000" dirty="0"/>
              <a:t> &gt; 0; </a:t>
            </a:r>
            <a:r>
              <a:rPr lang="en-ID" sz="2000" dirty="0" err="1"/>
              <a:t>i</a:t>
            </a:r>
            <a:r>
              <a:rPr lang="en-ID" sz="2000" dirty="0"/>
              <a:t> = </a:t>
            </a:r>
            <a:r>
              <a:rPr lang="en-ID" sz="2000" dirty="0" err="1"/>
              <a:t>i</a:t>
            </a:r>
            <a:r>
              <a:rPr lang="en-ID" sz="2000" dirty="0"/>
              <a:t>/2)</a:t>
            </a:r>
          </a:p>
          <a:p>
            <a:r>
              <a:rPr lang="en-ID" sz="2000" dirty="0"/>
              <a:t>	{</a:t>
            </a:r>
          </a:p>
          <a:p>
            <a:r>
              <a:rPr lang="en-ID" sz="2000" dirty="0"/>
              <a:t>		for(j = </a:t>
            </a:r>
            <a:r>
              <a:rPr lang="en-ID" sz="2000" dirty="0" err="1"/>
              <a:t>i</a:t>
            </a:r>
            <a:r>
              <a:rPr lang="en-ID" sz="2000" dirty="0"/>
              <a:t>; j &lt; n; </a:t>
            </a:r>
            <a:r>
              <a:rPr lang="en-ID" sz="2000" dirty="0" err="1"/>
              <a:t>j++</a:t>
            </a:r>
            <a:r>
              <a:rPr lang="en-ID" sz="2000" dirty="0"/>
              <a:t>)</a:t>
            </a:r>
          </a:p>
          <a:p>
            <a:r>
              <a:rPr lang="en-ID" sz="2000" dirty="0"/>
              <a:t>		{</a:t>
            </a:r>
          </a:p>
          <a:p>
            <a:r>
              <a:rPr lang="en-ID" sz="2000" dirty="0"/>
              <a:t>			for(k = j-</a:t>
            </a:r>
            <a:r>
              <a:rPr lang="en-ID" sz="2000" dirty="0" err="1"/>
              <a:t>i</a:t>
            </a:r>
            <a:r>
              <a:rPr lang="en-ID" sz="2000" dirty="0"/>
              <a:t>; k &gt;= 0; k = k-</a:t>
            </a:r>
            <a:r>
              <a:rPr lang="en-ID" sz="2000" dirty="0" err="1"/>
              <a:t>i</a:t>
            </a:r>
            <a:r>
              <a:rPr lang="en-ID" sz="2000" dirty="0"/>
              <a:t>)</a:t>
            </a:r>
          </a:p>
          <a:p>
            <a:r>
              <a:rPr lang="en-ID" sz="2000" dirty="0"/>
              <a:t>			{</a:t>
            </a:r>
          </a:p>
          <a:p>
            <a:r>
              <a:rPr lang="en-ID" sz="2000" dirty="0"/>
              <a:t>				// If value at higher index is greater, then break the loop.</a:t>
            </a:r>
          </a:p>
          <a:p>
            <a:r>
              <a:rPr lang="en-ID" sz="2000" dirty="0"/>
              <a:t>				if(a[</a:t>
            </a:r>
            <a:r>
              <a:rPr lang="en-ID" sz="2000" dirty="0" err="1"/>
              <a:t>k+i</a:t>
            </a:r>
            <a:r>
              <a:rPr lang="en-ID" sz="2000" dirty="0"/>
              <a:t>] &gt;= a[k])</a:t>
            </a:r>
          </a:p>
          <a:p>
            <a:r>
              <a:rPr lang="en-ID" sz="2000" dirty="0"/>
              <a:t>				break;</a:t>
            </a:r>
          </a:p>
          <a:p>
            <a:r>
              <a:rPr lang="en-ID" sz="2000" dirty="0"/>
              <a:t>				// Switch the values otherwise.</a:t>
            </a:r>
          </a:p>
          <a:p>
            <a:r>
              <a:rPr lang="en-ID" sz="2000" dirty="0"/>
              <a:t>				else</a:t>
            </a:r>
          </a:p>
          <a:p>
            <a:r>
              <a:rPr lang="en-ID" sz="2000" dirty="0"/>
              <a:t>				{</a:t>
            </a:r>
          </a:p>
          <a:p>
            <a:r>
              <a:rPr lang="en-ID" sz="2000" dirty="0"/>
              <a:t>					temp = a[k];</a:t>
            </a:r>
          </a:p>
          <a:p>
            <a:r>
              <a:rPr lang="en-ID" sz="2000" dirty="0"/>
              <a:t>					a[k] = a[</a:t>
            </a:r>
            <a:r>
              <a:rPr lang="en-ID" sz="2000" dirty="0" err="1"/>
              <a:t>k+i</a:t>
            </a:r>
            <a:r>
              <a:rPr lang="en-ID" sz="2000" dirty="0"/>
              <a:t>];</a:t>
            </a:r>
          </a:p>
          <a:p>
            <a:r>
              <a:rPr lang="en-ID" sz="2000" dirty="0"/>
              <a:t>					a[</a:t>
            </a:r>
            <a:r>
              <a:rPr lang="en-ID" sz="2000" dirty="0" err="1"/>
              <a:t>k+i</a:t>
            </a:r>
            <a:r>
              <a:rPr lang="en-ID" sz="2000" dirty="0"/>
              <a:t>] = temp;</a:t>
            </a:r>
          </a:p>
          <a:p>
            <a:r>
              <a:rPr lang="en-ID" sz="2000" dirty="0"/>
              <a:t>				}</a:t>
            </a:r>
          </a:p>
          <a:p>
            <a:r>
              <a:rPr lang="en-ID" sz="2000" dirty="0"/>
              <a:t>			}</a:t>
            </a:r>
          </a:p>
          <a:p>
            <a:r>
              <a:rPr lang="en-ID" sz="2000" dirty="0"/>
              <a:t>		}</a:t>
            </a:r>
          </a:p>
          <a:p>
            <a:r>
              <a:rPr lang="en-ID" sz="2000" dirty="0"/>
              <a:t>	}</a:t>
            </a:r>
          </a:p>
          <a:p>
            <a:r>
              <a:rPr lang="en-ID" sz="2000" dirty="0"/>
              <a:t>}</a:t>
            </a:r>
          </a:p>
          <a:p>
            <a:r>
              <a:rPr lang="en-ID" sz="2000" dirty="0"/>
              <a:t>int main()</a:t>
            </a:r>
          </a:p>
          <a:p>
            <a:r>
              <a:rPr lang="en-ID" sz="2000" dirty="0"/>
              <a:t>{	</a:t>
            </a:r>
          </a:p>
          <a:p>
            <a:r>
              <a:rPr lang="en-ID" sz="2000" dirty="0"/>
              <a:t>	int n, </a:t>
            </a:r>
            <a:r>
              <a:rPr lang="en-ID" sz="2000" dirty="0" err="1"/>
              <a:t>i</a:t>
            </a:r>
            <a:r>
              <a:rPr lang="en-ID" sz="2000" dirty="0"/>
              <a:t>;</a:t>
            </a:r>
          </a:p>
          <a:p>
            <a:r>
              <a:rPr lang="en-ID" sz="2000" dirty="0"/>
              <a:t>	</a:t>
            </a:r>
            <a:r>
              <a:rPr lang="en-ID" sz="2000" dirty="0" err="1"/>
              <a:t>cout</a:t>
            </a:r>
            <a:r>
              <a:rPr lang="en-ID" sz="2000" dirty="0"/>
              <a:t>&lt;&lt;"\</a:t>
            </a:r>
            <a:r>
              <a:rPr lang="en-ID" sz="2000" dirty="0" err="1"/>
              <a:t>nEnter</a:t>
            </a:r>
            <a:r>
              <a:rPr lang="en-ID" sz="2000" dirty="0"/>
              <a:t> the number of data element to be sorted: ";</a:t>
            </a:r>
          </a:p>
          <a:p>
            <a:r>
              <a:rPr lang="en-ID" sz="2000" dirty="0"/>
              <a:t>	</a:t>
            </a:r>
            <a:r>
              <a:rPr lang="en-ID" sz="2000" dirty="0" err="1"/>
              <a:t>cin</a:t>
            </a:r>
            <a:r>
              <a:rPr lang="en-ID" sz="2000" dirty="0"/>
              <a:t>&gt;&gt;n;</a:t>
            </a:r>
          </a:p>
          <a:p>
            <a:r>
              <a:rPr lang="en-ID" sz="2000" dirty="0"/>
              <a:t> </a:t>
            </a:r>
          </a:p>
          <a:p>
            <a:r>
              <a:rPr lang="en-ID" sz="2000" dirty="0"/>
              <a:t>	int </a:t>
            </a:r>
            <a:r>
              <a:rPr lang="en-ID" sz="2000" dirty="0" err="1"/>
              <a:t>arr</a:t>
            </a:r>
            <a:r>
              <a:rPr lang="en-ID" sz="2000" dirty="0"/>
              <a:t>[n];</a:t>
            </a:r>
          </a:p>
          <a:p>
            <a:r>
              <a:rPr lang="en-ID" sz="2000" dirty="0"/>
              <a:t>	for(</a:t>
            </a:r>
            <a:r>
              <a:rPr lang="en-ID" sz="2000" dirty="0" err="1"/>
              <a:t>i</a:t>
            </a:r>
            <a:r>
              <a:rPr lang="en-ID" sz="2000" dirty="0"/>
              <a:t> = 0; </a:t>
            </a:r>
            <a:r>
              <a:rPr lang="en-ID" sz="2000" dirty="0" err="1"/>
              <a:t>i</a:t>
            </a:r>
            <a:r>
              <a:rPr lang="en-ID" sz="2000" dirty="0"/>
              <a:t> &lt; n; </a:t>
            </a:r>
            <a:r>
              <a:rPr lang="en-ID" sz="2000" dirty="0" err="1"/>
              <a:t>i</a:t>
            </a:r>
            <a:r>
              <a:rPr lang="en-ID" sz="2000" dirty="0"/>
              <a:t>++)</a:t>
            </a:r>
          </a:p>
          <a:p>
            <a:r>
              <a:rPr lang="en-ID" sz="2000" dirty="0"/>
              <a:t>	{</a:t>
            </a:r>
          </a:p>
          <a:p>
            <a:r>
              <a:rPr lang="en-ID" sz="2000" dirty="0"/>
              <a:t>		</a:t>
            </a:r>
            <a:r>
              <a:rPr lang="en-ID" sz="2000" dirty="0" err="1"/>
              <a:t>cout</a:t>
            </a:r>
            <a:r>
              <a:rPr lang="en-ID" sz="2000" dirty="0"/>
              <a:t>&lt;&lt;"Enter element "&lt;&lt;i+1&lt;&lt;": ";</a:t>
            </a:r>
          </a:p>
          <a:p>
            <a:r>
              <a:rPr lang="en-ID" sz="2000" dirty="0"/>
              <a:t>		</a:t>
            </a:r>
            <a:r>
              <a:rPr lang="en-ID" sz="2000" dirty="0" err="1"/>
              <a:t>cin</a:t>
            </a:r>
            <a:r>
              <a:rPr lang="en-ID" sz="2000" dirty="0"/>
              <a:t>&gt;&gt;</a:t>
            </a:r>
            <a:r>
              <a:rPr lang="en-ID" sz="2000" dirty="0" err="1"/>
              <a:t>arr</a:t>
            </a:r>
            <a:r>
              <a:rPr lang="en-ID" sz="2000" dirty="0"/>
              <a:t>[</a:t>
            </a:r>
            <a:r>
              <a:rPr lang="en-ID" sz="2000" dirty="0" err="1"/>
              <a:t>i</a:t>
            </a:r>
            <a:r>
              <a:rPr lang="en-ID" sz="2000" dirty="0"/>
              <a:t>];</a:t>
            </a:r>
          </a:p>
          <a:p>
            <a:r>
              <a:rPr lang="en-ID" sz="2000" dirty="0"/>
              <a:t>	}</a:t>
            </a:r>
          </a:p>
          <a:p>
            <a:r>
              <a:rPr lang="en-ID" sz="2000" dirty="0"/>
              <a:t> </a:t>
            </a:r>
          </a:p>
          <a:p>
            <a:r>
              <a:rPr lang="en-ID" sz="2000" dirty="0"/>
              <a:t>	</a:t>
            </a:r>
            <a:r>
              <a:rPr lang="en-ID" sz="2000" dirty="0" err="1"/>
              <a:t>ShellSort</a:t>
            </a:r>
            <a:r>
              <a:rPr lang="en-ID" sz="2000" dirty="0"/>
              <a:t>(</a:t>
            </a:r>
            <a:r>
              <a:rPr lang="en-ID" sz="2000" dirty="0" err="1"/>
              <a:t>arr</a:t>
            </a:r>
            <a:r>
              <a:rPr lang="en-ID" sz="2000" dirty="0"/>
              <a:t>, n);</a:t>
            </a:r>
          </a:p>
          <a:p>
            <a:r>
              <a:rPr lang="en-ID" sz="2000" dirty="0"/>
              <a:t> </a:t>
            </a:r>
          </a:p>
          <a:p>
            <a:r>
              <a:rPr lang="en-ID" sz="2000" dirty="0"/>
              <a:t>	// Printing the sorted data.</a:t>
            </a:r>
          </a:p>
          <a:p>
            <a:r>
              <a:rPr lang="en-ID" sz="2000" dirty="0"/>
              <a:t>	</a:t>
            </a:r>
            <a:r>
              <a:rPr lang="en-ID" sz="2000" dirty="0" err="1"/>
              <a:t>cout</a:t>
            </a:r>
            <a:r>
              <a:rPr lang="en-ID" sz="2000" dirty="0"/>
              <a:t>&lt;&lt;"\</a:t>
            </a:r>
            <a:r>
              <a:rPr lang="en-ID" sz="2000" dirty="0" err="1"/>
              <a:t>nSorted</a:t>
            </a:r>
            <a:r>
              <a:rPr lang="en-ID" sz="2000" dirty="0"/>
              <a:t> Data ";</a:t>
            </a:r>
          </a:p>
          <a:p>
            <a:r>
              <a:rPr lang="en-ID" sz="2000" dirty="0"/>
              <a:t>	for (</a:t>
            </a:r>
            <a:r>
              <a:rPr lang="en-ID" sz="2000" dirty="0" err="1"/>
              <a:t>i</a:t>
            </a:r>
            <a:r>
              <a:rPr lang="en-ID" sz="2000" dirty="0"/>
              <a:t> = 0; </a:t>
            </a:r>
            <a:r>
              <a:rPr lang="en-ID" sz="2000" dirty="0" err="1"/>
              <a:t>i</a:t>
            </a:r>
            <a:r>
              <a:rPr lang="en-ID" sz="2000" dirty="0"/>
              <a:t> &lt; n; </a:t>
            </a:r>
            <a:r>
              <a:rPr lang="en-ID" sz="2000" dirty="0" err="1"/>
              <a:t>i</a:t>
            </a:r>
            <a:r>
              <a:rPr lang="en-ID" sz="2000" dirty="0"/>
              <a:t>++)</a:t>
            </a:r>
          </a:p>
          <a:p>
            <a:r>
              <a:rPr lang="en-ID" sz="2000" dirty="0"/>
              <a:t>		</a:t>
            </a:r>
            <a:r>
              <a:rPr lang="en-ID" sz="2000" dirty="0" err="1"/>
              <a:t>cout</a:t>
            </a:r>
            <a:r>
              <a:rPr lang="en-ID" sz="2000" dirty="0"/>
              <a:t>&lt;&lt;"-&gt;"&lt;&lt;</a:t>
            </a:r>
            <a:r>
              <a:rPr lang="en-ID" sz="2000" dirty="0" err="1"/>
              <a:t>arr</a:t>
            </a:r>
            <a:r>
              <a:rPr lang="en-ID" sz="2000" dirty="0"/>
              <a:t>[</a:t>
            </a:r>
            <a:r>
              <a:rPr lang="en-ID" sz="2000" dirty="0" err="1"/>
              <a:t>i</a:t>
            </a:r>
            <a:r>
              <a:rPr lang="en-ID" sz="2000" dirty="0"/>
              <a:t>];</a:t>
            </a:r>
          </a:p>
          <a:p>
            <a:r>
              <a:rPr lang="en-ID" sz="2000" dirty="0"/>
              <a:t> </a:t>
            </a:r>
          </a:p>
          <a:p>
            <a:r>
              <a:rPr lang="en-ID" sz="2000" dirty="0"/>
              <a:t>	return 0;</a:t>
            </a:r>
          </a:p>
          <a:p>
            <a:r>
              <a:rPr lang="en-ID" sz="2000" dirty="0"/>
              <a:t>}</a:t>
            </a:r>
          </a:p>
        </p:txBody>
      </p:sp>
      <p:sp>
        <p:nvSpPr>
          <p:cNvPr id="5" name="TextBox 4">
            <a:extLst>
              <a:ext uri="{FF2B5EF4-FFF2-40B4-BE49-F238E27FC236}">
                <a16:creationId xmlns:a16="http://schemas.microsoft.com/office/drawing/2014/main" id="{62821545-407A-5D15-8C8C-9A48B49588D5}"/>
              </a:ext>
            </a:extLst>
          </p:cNvPr>
          <p:cNvSpPr txBox="1"/>
          <p:nvPr/>
        </p:nvSpPr>
        <p:spPr>
          <a:xfrm>
            <a:off x="4572000" y="274310"/>
            <a:ext cx="9144000" cy="707886"/>
          </a:xfrm>
          <a:prstGeom prst="rect">
            <a:avLst/>
          </a:prstGeom>
          <a:noFill/>
        </p:spPr>
        <p:txBody>
          <a:bodyPr wrap="square">
            <a:spAutoFit/>
          </a:bodyPr>
          <a:lstStyle/>
          <a:p>
            <a:pPr algn="ctr"/>
            <a:r>
              <a:rPr lang="id-ID" sz="4000" b="1" dirty="0">
                <a:effectLst/>
                <a:latin typeface="Arial" panose="020B0604020202020204" pitchFamily="34" charset="0"/>
                <a:ea typeface="DengXian" panose="02010600030101010101" pitchFamily="2" charset="-122"/>
              </a:rPr>
              <a:t>IMPLEMENTASI </a:t>
            </a:r>
            <a:r>
              <a:rPr lang="en-US" sz="4000" b="1" dirty="0">
                <a:latin typeface="Arial" panose="020B0604020202020204" pitchFamily="34" charset="0"/>
                <a:ea typeface="DengXian" panose="02010600030101010101" pitchFamily="2" charset="-122"/>
              </a:rPr>
              <a:t>INSER</a:t>
            </a:r>
            <a:r>
              <a:rPr lang="en-US" sz="4000" b="1" dirty="0">
                <a:effectLst/>
                <a:latin typeface="Arial" panose="020B0604020202020204" pitchFamily="34" charset="0"/>
                <a:ea typeface="DengXian" panose="02010600030101010101" pitchFamily="2" charset="-122"/>
              </a:rPr>
              <a:t>TION</a:t>
            </a:r>
            <a:r>
              <a:rPr lang="id-ID" sz="4000" b="1" dirty="0">
                <a:effectLst/>
                <a:latin typeface="Arial" panose="020B0604020202020204" pitchFamily="34" charset="0"/>
                <a:ea typeface="DengXian" panose="02010600030101010101" pitchFamily="2" charset="-122"/>
              </a:rPr>
              <a:t> SORT</a:t>
            </a:r>
            <a:endParaRPr lang="en-ID" sz="40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E7DFF"/>
        </a:solidFill>
        <a:effectLst/>
      </p:bgPr>
    </p:bg>
    <p:spTree>
      <p:nvGrpSpPr>
        <p:cNvPr id="1" name=""/>
        <p:cNvGrpSpPr/>
        <p:nvPr/>
      </p:nvGrpSpPr>
      <p:grpSpPr>
        <a:xfrm>
          <a:off x="0" y="0"/>
          <a:ext cx="0" cy="0"/>
          <a:chOff x="0" y="0"/>
          <a:chExt cx="0" cy="0"/>
        </a:xfrm>
      </p:grpSpPr>
      <p:grpSp>
        <p:nvGrpSpPr>
          <p:cNvPr id="2" name="Group 2"/>
          <p:cNvGrpSpPr/>
          <p:nvPr/>
        </p:nvGrpSpPr>
        <p:grpSpPr>
          <a:xfrm>
            <a:off x="670884" y="600869"/>
            <a:ext cx="16946233" cy="9223174"/>
            <a:chOff x="0" y="0"/>
            <a:chExt cx="4463205" cy="2429149"/>
          </a:xfrm>
        </p:grpSpPr>
        <p:sp>
          <p:nvSpPr>
            <p:cNvPr id="3" name="Freeform 3"/>
            <p:cNvSpPr/>
            <p:nvPr/>
          </p:nvSpPr>
          <p:spPr>
            <a:xfrm>
              <a:off x="0" y="0"/>
              <a:ext cx="4463205" cy="2429149"/>
            </a:xfrm>
            <a:custGeom>
              <a:avLst/>
              <a:gdLst/>
              <a:ahLst/>
              <a:cxnLst/>
              <a:rect l="l" t="t" r="r" b="b"/>
              <a:pathLst>
                <a:path w="4463205" h="2429149">
                  <a:moveTo>
                    <a:pt x="23299" y="0"/>
                  </a:moveTo>
                  <a:lnTo>
                    <a:pt x="4439906" y="0"/>
                  </a:lnTo>
                  <a:cubicBezTo>
                    <a:pt x="4452774" y="0"/>
                    <a:pt x="4463205" y="10432"/>
                    <a:pt x="4463205" y="23299"/>
                  </a:cubicBezTo>
                  <a:lnTo>
                    <a:pt x="4463205" y="2405849"/>
                  </a:lnTo>
                  <a:cubicBezTo>
                    <a:pt x="4463205" y="2418717"/>
                    <a:pt x="4452774" y="2429149"/>
                    <a:pt x="4439906" y="2429149"/>
                  </a:cubicBezTo>
                  <a:lnTo>
                    <a:pt x="23299" y="2429149"/>
                  </a:lnTo>
                  <a:cubicBezTo>
                    <a:pt x="10432" y="2429149"/>
                    <a:pt x="0" y="2418717"/>
                    <a:pt x="0" y="2405849"/>
                  </a:cubicBezTo>
                  <a:lnTo>
                    <a:pt x="0" y="23299"/>
                  </a:lnTo>
                  <a:cubicBezTo>
                    <a:pt x="0" y="10432"/>
                    <a:pt x="10432" y="0"/>
                    <a:pt x="23299" y="0"/>
                  </a:cubicBezTo>
                  <a:close/>
                </a:path>
              </a:pathLst>
            </a:custGeom>
            <a:solidFill>
              <a:srgbClr val="FFF1D8"/>
            </a:solidFill>
            <a:ln cap="rnd">
              <a:noFill/>
              <a:prstDash val="solid"/>
              <a:round/>
            </a:ln>
          </p:spPr>
        </p:sp>
        <p:sp>
          <p:nvSpPr>
            <p:cNvPr id="4" name="TextBox 4"/>
            <p:cNvSpPr txBox="1"/>
            <p:nvPr/>
          </p:nvSpPr>
          <p:spPr>
            <a:xfrm>
              <a:off x="0" y="-38100"/>
              <a:ext cx="4463205" cy="246724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28700" y="2949575"/>
            <a:ext cx="13785418" cy="6308725"/>
          </a:xfrm>
          <a:prstGeom prst="rect">
            <a:avLst/>
          </a:prstGeom>
        </p:spPr>
        <p:txBody>
          <a:bodyPr lIns="0" tIns="0" rIns="0" bIns="0" rtlCol="0" anchor="t">
            <a:spAutoFit/>
          </a:bodyPr>
          <a:lstStyle/>
          <a:p>
            <a:pPr marL="0" lvl="0" indent="0">
              <a:lnSpc>
                <a:spcPts val="5599"/>
              </a:lnSpc>
              <a:spcBef>
                <a:spcPct val="0"/>
              </a:spcBef>
            </a:pPr>
            <a:r>
              <a:rPr lang="en-US" sz="3999">
                <a:solidFill>
                  <a:srgbClr val="000000"/>
                </a:solidFill>
                <a:latin typeface="Sniglet"/>
              </a:rPr>
              <a:t>Algoritma pengurutan (sorting) adalah algoritma yang meletakan elemen-elemen didalam daftar berdasarkan tingkatan prioritasnya. Tujuan sorting adalah untuk mempercepat pencarian (searching) dan kerapian susunan data itu sendiri. Untuk mengurutkan data diperlukan suatu kunci (key) yaitu data yang digunakan sebagai acuan pencarian. Sehingga algoritma sorting akan membantu memudahkan pencarian data dari dalam suatu arsip atau struktur data.</a:t>
            </a:r>
          </a:p>
        </p:txBody>
      </p:sp>
      <p:sp>
        <p:nvSpPr>
          <p:cNvPr id="6" name="TextBox 6"/>
          <p:cNvSpPr txBox="1"/>
          <p:nvPr/>
        </p:nvSpPr>
        <p:spPr>
          <a:xfrm>
            <a:off x="1028700" y="978072"/>
            <a:ext cx="13950564" cy="1620568"/>
          </a:xfrm>
          <a:prstGeom prst="rect">
            <a:avLst/>
          </a:prstGeom>
        </p:spPr>
        <p:txBody>
          <a:bodyPr lIns="0" tIns="0" rIns="0" bIns="0" rtlCol="0" anchor="t">
            <a:spAutoFit/>
          </a:bodyPr>
          <a:lstStyle/>
          <a:p>
            <a:pPr marL="0" lvl="0" indent="0">
              <a:lnSpc>
                <a:spcPts val="13052"/>
              </a:lnSpc>
              <a:spcBef>
                <a:spcPct val="0"/>
              </a:spcBef>
            </a:pPr>
            <a:r>
              <a:rPr lang="en-US" sz="9323" b="1" dirty="0">
                <a:solidFill>
                  <a:srgbClr val="000000"/>
                </a:solidFill>
                <a:latin typeface="Bobby Jones Semi-Bold"/>
              </a:rPr>
              <a:t>ALGORITMA PENGURUTAN </a:t>
            </a:r>
          </a:p>
        </p:txBody>
      </p:sp>
      <p:sp>
        <p:nvSpPr>
          <p:cNvPr id="7" name="Freeform 7"/>
          <p:cNvSpPr/>
          <p:nvPr/>
        </p:nvSpPr>
        <p:spPr>
          <a:xfrm>
            <a:off x="14218014" y="7241745"/>
            <a:ext cx="2880792" cy="2016555"/>
          </a:xfrm>
          <a:custGeom>
            <a:avLst/>
            <a:gdLst/>
            <a:ahLst/>
            <a:cxnLst/>
            <a:rect l="l" t="t" r="r" b="b"/>
            <a:pathLst>
              <a:path w="2880792" h="2016555">
                <a:moveTo>
                  <a:pt x="0" y="0"/>
                </a:moveTo>
                <a:lnTo>
                  <a:pt x="2880792" y="0"/>
                </a:lnTo>
                <a:lnTo>
                  <a:pt x="2880792" y="2016555"/>
                </a:lnTo>
                <a:lnTo>
                  <a:pt x="0" y="20165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848612" y="2091919"/>
            <a:ext cx="12590777" cy="6103163"/>
          </a:xfrm>
          <a:custGeom>
            <a:avLst/>
            <a:gdLst/>
            <a:ahLst/>
            <a:cxnLst/>
            <a:rect l="l" t="t" r="r" b="b"/>
            <a:pathLst>
              <a:path w="12590777" h="6103163">
                <a:moveTo>
                  <a:pt x="0" y="0"/>
                </a:moveTo>
                <a:lnTo>
                  <a:pt x="12590776" y="0"/>
                </a:lnTo>
                <a:lnTo>
                  <a:pt x="12590776" y="6103162"/>
                </a:lnTo>
                <a:lnTo>
                  <a:pt x="0" y="6103162"/>
                </a:lnTo>
                <a:lnTo>
                  <a:pt x="0" y="0"/>
                </a:lnTo>
                <a:close/>
              </a:path>
            </a:pathLst>
          </a:custGeom>
          <a:blipFill>
            <a:blip r:embed="rId2"/>
            <a:stretch>
              <a:fillRect/>
            </a:stretch>
          </a:blipFill>
        </p:spPr>
      </p:sp>
      <p:sp>
        <p:nvSpPr>
          <p:cNvPr id="3" name="TextBox 6">
            <a:extLst>
              <a:ext uri="{FF2B5EF4-FFF2-40B4-BE49-F238E27FC236}">
                <a16:creationId xmlns:a16="http://schemas.microsoft.com/office/drawing/2014/main" id="{493F71BA-4595-EAFE-64DC-5B7C46995CE4}"/>
              </a:ext>
            </a:extLst>
          </p:cNvPr>
          <p:cNvSpPr txBox="1"/>
          <p:nvPr/>
        </p:nvSpPr>
        <p:spPr>
          <a:xfrm>
            <a:off x="990600" y="533991"/>
            <a:ext cx="13950564" cy="1557927"/>
          </a:xfrm>
          <a:prstGeom prst="rect">
            <a:avLst/>
          </a:prstGeom>
        </p:spPr>
        <p:txBody>
          <a:bodyPr lIns="0" tIns="0" rIns="0" bIns="0" rtlCol="0" anchor="t">
            <a:spAutoFit/>
          </a:bodyPr>
          <a:lstStyle/>
          <a:p>
            <a:pPr marL="0" lvl="0" indent="0">
              <a:lnSpc>
                <a:spcPts val="13052"/>
              </a:lnSpc>
              <a:spcBef>
                <a:spcPct val="0"/>
              </a:spcBef>
            </a:pPr>
            <a:r>
              <a:rPr lang="en-US" sz="8800" b="1" dirty="0" err="1">
                <a:solidFill>
                  <a:srgbClr val="000000"/>
                </a:solidFill>
                <a:latin typeface="Bobby Jones Semi-Bold"/>
              </a:rPr>
              <a:t>Keluaran</a:t>
            </a:r>
            <a:r>
              <a:rPr lang="en-US" sz="8800" b="1" dirty="0">
                <a:solidFill>
                  <a:srgbClr val="000000"/>
                </a:solidFill>
                <a:latin typeface="Bobby Jones Semi-Bold"/>
              </a:rPr>
              <a:t> Program</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8320" y="531913"/>
            <a:ext cx="17670677" cy="9223174"/>
            <a:chOff x="0" y="0"/>
            <a:chExt cx="4654006" cy="2429149"/>
          </a:xfrm>
        </p:grpSpPr>
        <p:sp>
          <p:nvSpPr>
            <p:cNvPr id="3" name="Freeform 3"/>
            <p:cNvSpPr/>
            <p:nvPr/>
          </p:nvSpPr>
          <p:spPr>
            <a:xfrm>
              <a:off x="0" y="0"/>
              <a:ext cx="4654005" cy="2429149"/>
            </a:xfrm>
            <a:custGeom>
              <a:avLst/>
              <a:gdLst/>
              <a:ahLst/>
              <a:cxnLst/>
              <a:rect l="l" t="t" r="r" b="b"/>
              <a:pathLst>
                <a:path w="4654005" h="2429149">
                  <a:moveTo>
                    <a:pt x="22344" y="0"/>
                  </a:moveTo>
                  <a:lnTo>
                    <a:pt x="4631661" y="0"/>
                  </a:lnTo>
                  <a:cubicBezTo>
                    <a:pt x="4644001" y="0"/>
                    <a:pt x="4654005" y="10004"/>
                    <a:pt x="4654005" y="22344"/>
                  </a:cubicBezTo>
                  <a:lnTo>
                    <a:pt x="4654005" y="2406804"/>
                  </a:lnTo>
                  <a:cubicBezTo>
                    <a:pt x="4654005" y="2412730"/>
                    <a:pt x="4651651" y="2418414"/>
                    <a:pt x="4647461" y="2422604"/>
                  </a:cubicBezTo>
                  <a:cubicBezTo>
                    <a:pt x="4643270" y="2426795"/>
                    <a:pt x="4637587" y="2429149"/>
                    <a:pt x="4631661" y="2429149"/>
                  </a:cubicBezTo>
                  <a:lnTo>
                    <a:pt x="22344" y="2429149"/>
                  </a:lnTo>
                  <a:cubicBezTo>
                    <a:pt x="10004" y="2429149"/>
                    <a:pt x="0" y="2419145"/>
                    <a:pt x="0" y="2406804"/>
                  </a:cubicBezTo>
                  <a:lnTo>
                    <a:pt x="0" y="22344"/>
                  </a:lnTo>
                  <a:cubicBezTo>
                    <a:pt x="0" y="10004"/>
                    <a:pt x="10004" y="0"/>
                    <a:pt x="22344" y="0"/>
                  </a:cubicBezTo>
                  <a:close/>
                </a:path>
              </a:pathLst>
            </a:custGeom>
            <a:solidFill>
              <a:srgbClr val="FFF1D8"/>
            </a:solidFill>
            <a:ln cap="rnd">
              <a:noFill/>
              <a:prstDash val="solid"/>
              <a:round/>
            </a:ln>
          </p:spPr>
        </p:sp>
        <p:sp>
          <p:nvSpPr>
            <p:cNvPr id="4" name="TextBox 4"/>
            <p:cNvSpPr txBox="1"/>
            <p:nvPr/>
          </p:nvSpPr>
          <p:spPr>
            <a:xfrm>
              <a:off x="0" y="-38100"/>
              <a:ext cx="4654006" cy="2467249"/>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308320" y="1747484"/>
            <a:ext cx="7549245" cy="7148517"/>
            <a:chOff x="0" y="0"/>
            <a:chExt cx="10065660" cy="9531355"/>
          </a:xfrm>
        </p:grpSpPr>
        <p:grpSp>
          <p:nvGrpSpPr>
            <p:cNvPr id="6" name="Group 6"/>
            <p:cNvGrpSpPr/>
            <p:nvPr/>
          </p:nvGrpSpPr>
          <p:grpSpPr>
            <a:xfrm>
              <a:off x="762346" y="0"/>
              <a:ext cx="9303314" cy="9303314"/>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id="8" name="Freeform 8"/>
            <p:cNvSpPr/>
            <p:nvPr/>
          </p:nvSpPr>
          <p:spPr>
            <a:xfrm flipH="1">
              <a:off x="0" y="6584578"/>
              <a:ext cx="8490115" cy="2946777"/>
            </a:xfrm>
            <a:custGeom>
              <a:avLst/>
              <a:gdLst/>
              <a:ahLst/>
              <a:cxnLst/>
              <a:rect l="l" t="t" r="r" b="b"/>
              <a:pathLst>
                <a:path w="8490115" h="2946777">
                  <a:moveTo>
                    <a:pt x="8490115" y="0"/>
                  </a:moveTo>
                  <a:lnTo>
                    <a:pt x="0" y="0"/>
                  </a:lnTo>
                  <a:lnTo>
                    <a:pt x="0" y="2946777"/>
                  </a:lnTo>
                  <a:lnTo>
                    <a:pt x="8490115" y="2946777"/>
                  </a:lnTo>
                  <a:lnTo>
                    <a:pt x="8490115" y="0"/>
                  </a:lnTo>
                  <a:close/>
                </a:path>
              </a:pathLst>
            </a:custGeom>
            <a:blipFill>
              <a:blip r:embed="rId2">
                <a:alphaModFix amt="51000"/>
              </a:blip>
              <a:stretch>
                <a:fillRect/>
              </a:stretch>
            </a:blipFill>
          </p:spPr>
        </p:sp>
      </p:grpSp>
      <p:sp>
        <p:nvSpPr>
          <p:cNvPr id="9" name="Freeform 9"/>
          <p:cNvSpPr/>
          <p:nvPr/>
        </p:nvSpPr>
        <p:spPr>
          <a:xfrm>
            <a:off x="2246713" y="985484"/>
            <a:ext cx="3672459" cy="8229600"/>
          </a:xfrm>
          <a:custGeom>
            <a:avLst/>
            <a:gdLst/>
            <a:ahLst/>
            <a:cxnLst/>
            <a:rect l="l" t="t" r="r" b="b"/>
            <a:pathLst>
              <a:path w="3672459" h="8229600">
                <a:moveTo>
                  <a:pt x="0" y="0"/>
                </a:moveTo>
                <a:lnTo>
                  <a:pt x="3672459" y="0"/>
                </a:lnTo>
                <a:lnTo>
                  <a:pt x="3672459" y="8229600"/>
                </a:lnTo>
                <a:lnTo>
                  <a:pt x="0" y="8229600"/>
                </a:lnTo>
                <a:lnTo>
                  <a:pt x="0" y="0"/>
                </a:lnTo>
                <a:close/>
              </a:path>
            </a:pathLst>
          </a:custGeom>
          <a:blipFill>
            <a:blip r:embed="rId3"/>
            <a:stretch>
              <a:fillRect/>
            </a:stretch>
          </a:blipFill>
        </p:spPr>
      </p:sp>
      <p:sp>
        <p:nvSpPr>
          <p:cNvPr id="10" name="TextBox 10"/>
          <p:cNvSpPr txBox="1"/>
          <p:nvPr/>
        </p:nvSpPr>
        <p:spPr>
          <a:xfrm>
            <a:off x="7846969" y="2420068"/>
            <a:ext cx="9789083" cy="762000"/>
          </a:xfrm>
          <a:prstGeom prst="rect">
            <a:avLst/>
          </a:prstGeom>
        </p:spPr>
        <p:txBody>
          <a:bodyPr lIns="0" tIns="0" rIns="0" bIns="0" rtlCol="0" anchor="t">
            <a:spAutoFit/>
          </a:bodyPr>
          <a:lstStyle/>
          <a:p>
            <a:pPr>
              <a:lnSpc>
                <a:spcPts val="6000"/>
              </a:lnSpc>
            </a:pPr>
            <a:r>
              <a:rPr lang="en-US" sz="5000" dirty="0">
                <a:solidFill>
                  <a:srgbClr val="0E2C4B"/>
                </a:solidFill>
                <a:latin typeface="Muli Ultra-Bold"/>
              </a:rPr>
              <a:t>HEAP SORT</a:t>
            </a:r>
          </a:p>
        </p:txBody>
      </p:sp>
      <p:sp>
        <p:nvSpPr>
          <p:cNvPr id="11" name="TextBox 11"/>
          <p:cNvSpPr txBox="1"/>
          <p:nvPr/>
        </p:nvSpPr>
        <p:spPr>
          <a:xfrm>
            <a:off x="7846969" y="3239218"/>
            <a:ext cx="9953209" cy="4501232"/>
          </a:xfrm>
          <a:prstGeom prst="rect">
            <a:avLst/>
          </a:prstGeom>
        </p:spPr>
        <p:txBody>
          <a:bodyPr lIns="0" tIns="0" rIns="0" bIns="0" rtlCol="0" anchor="t">
            <a:spAutoFit/>
          </a:bodyPr>
          <a:lstStyle/>
          <a:p>
            <a:pPr algn="just">
              <a:lnSpc>
                <a:spcPts val="3919"/>
              </a:lnSpc>
            </a:pPr>
            <a:r>
              <a:rPr lang="en-US" sz="4000" dirty="0">
                <a:solidFill>
                  <a:srgbClr val="0E2C4B"/>
                </a:solidFill>
                <a:latin typeface="Muli"/>
              </a:rPr>
              <a:t>Heap Sort </a:t>
            </a:r>
            <a:r>
              <a:rPr lang="en-US" sz="4000" dirty="0" err="1">
                <a:solidFill>
                  <a:srgbClr val="0E2C4B"/>
                </a:solidFill>
                <a:latin typeface="Muli"/>
              </a:rPr>
              <a:t>adalah</a:t>
            </a:r>
            <a:r>
              <a:rPr lang="en-US" sz="4000" dirty="0">
                <a:solidFill>
                  <a:srgbClr val="0E2C4B"/>
                </a:solidFill>
                <a:latin typeface="Muli"/>
              </a:rPr>
              <a:t> </a:t>
            </a:r>
            <a:r>
              <a:rPr lang="en-US" sz="4000" dirty="0" err="1">
                <a:solidFill>
                  <a:srgbClr val="0E2C4B"/>
                </a:solidFill>
                <a:latin typeface="Muli"/>
              </a:rPr>
              <a:t>algoritma</a:t>
            </a:r>
            <a:r>
              <a:rPr lang="en-US" sz="4000" dirty="0">
                <a:solidFill>
                  <a:srgbClr val="0E2C4B"/>
                </a:solidFill>
                <a:latin typeface="Muli"/>
              </a:rPr>
              <a:t> </a:t>
            </a:r>
            <a:r>
              <a:rPr lang="en-US" sz="4000" dirty="0" err="1">
                <a:solidFill>
                  <a:srgbClr val="0E2C4B"/>
                </a:solidFill>
                <a:latin typeface="Muli"/>
              </a:rPr>
              <a:t>pengurutan</a:t>
            </a:r>
            <a:r>
              <a:rPr lang="en-US" sz="4000" dirty="0">
                <a:solidFill>
                  <a:srgbClr val="0E2C4B"/>
                </a:solidFill>
                <a:latin typeface="Muli"/>
              </a:rPr>
              <a:t> </a:t>
            </a:r>
            <a:r>
              <a:rPr lang="en-US" sz="4000" dirty="0" err="1">
                <a:solidFill>
                  <a:srgbClr val="0E2C4B"/>
                </a:solidFill>
                <a:latin typeface="Muli"/>
              </a:rPr>
              <a:t>berbasis</a:t>
            </a:r>
            <a:r>
              <a:rPr lang="en-US" sz="4000" dirty="0">
                <a:solidFill>
                  <a:srgbClr val="0E2C4B"/>
                </a:solidFill>
                <a:latin typeface="Muli"/>
              </a:rPr>
              <a:t> </a:t>
            </a:r>
            <a:r>
              <a:rPr lang="en-US" sz="4000" dirty="0" err="1">
                <a:solidFill>
                  <a:srgbClr val="0E2C4B"/>
                </a:solidFill>
                <a:latin typeface="Muli"/>
              </a:rPr>
              <a:t>perbandingan</a:t>
            </a:r>
            <a:r>
              <a:rPr lang="en-US" sz="4000" dirty="0">
                <a:solidFill>
                  <a:srgbClr val="0E2C4B"/>
                </a:solidFill>
                <a:latin typeface="Muli"/>
              </a:rPr>
              <a:t>, </a:t>
            </a:r>
            <a:r>
              <a:rPr lang="en-US" sz="4000" dirty="0" err="1">
                <a:solidFill>
                  <a:srgbClr val="0E2C4B"/>
                </a:solidFill>
                <a:latin typeface="Muli"/>
              </a:rPr>
              <a:t>dengan</a:t>
            </a:r>
            <a:r>
              <a:rPr lang="en-US" sz="4000" dirty="0">
                <a:solidFill>
                  <a:srgbClr val="0E2C4B"/>
                </a:solidFill>
                <a:latin typeface="Muli"/>
              </a:rPr>
              <a:t> </a:t>
            </a:r>
            <a:r>
              <a:rPr lang="en-US" sz="4000" dirty="0" err="1">
                <a:solidFill>
                  <a:srgbClr val="0E2C4B"/>
                </a:solidFill>
                <a:latin typeface="Muli"/>
              </a:rPr>
              <a:t>membagi</a:t>
            </a:r>
            <a:r>
              <a:rPr lang="en-US" sz="4000" dirty="0">
                <a:solidFill>
                  <a:srgbClr val="0E2C4B"/>
                </a:solidFill>
                <a:latin typeface="Muli"/>
              </a:rPr>
              <a:t> input </a:t>
            </a:r>
            <a:r>
              <a:rPr lang="en-US" sz="4000" dirty="0" err="1">
                <a:solidFill>
                  <a:srgbClr val="0E2C4B"/>
                </a:solidFill>
                <a:latin typeface="Muli"/>
              </a:rPr>
              <a:t>menjadi</a:t>
            </a:r>
            <a:r>
              <a:rPr lang="en-US" sz="4000" dirty="0">
                <a:solidFill>
                  <a:srgbClr val="0E2C4B"/>
                </a:solidFill>
                <a:latin typeface="Muli"/>
              </a:rPr>
              <a:t> </a:t>
            </a:r>
            <a:r>
              <a:rPr lang="en-US" sz="4000" dirty="0" err="1">
                <a:solidFill>
                  <a:srgbClr val="0E2C4B"/>
                </a:solidFill>
                <a:latin typeface="Muli"/>
              </a:rPr>
              <a:t>bagian</a:t>
            </a:r>
            <a:r>
              <a:rPr lang="en-US" sz="4000" dirty="0">
                <a:solidFill>
                  <a:srgbClr val="0E2C4B"/>
                </a:solidFill>
                <a:latin typeface="Muli"/>
              </a:rPr>
              <a:t> yang </a:t>
            </a:r>
            <a:r>
              <a:rPr lang="en-US" sz="4000" dirty="0" err="1">
                <a:solidFill>
                  <a:srgbClr val="0E2C4B"/>
                </a:solidFill>
                <a:latin typeface="Muli"/>
              </a:rPr>
              <a:t>diurutkan</a:t>
            </a:r>
            <a:r>
              <a:rPr lang="en-US" sz="4000" dirty="0">
                <a:solidFill>
                  <a:srgbClr val="0E2C4B"/>
                </a:solidFill>
                <a:latin typeface="Muli"/>
              </a:rPr>
              <a:t> dan yang </a:t>
            </a:r>
            <a:r>
              <a:rPr lang="en-US" sz="4000" dirty="0" err="1">
                <a:solidFill>
                  <a:srgbClr val="0E2C4B"/>
                </a:solidFill>
                <a:latin typeface="Muli"/>
              </a:rPr>
              <a:t>tidak</a:t>
            </a:r>
            <a:r>
              <a:rPr lang="en-US" sz="4000" dirty="0">
                <a:solidFill>
                  <a:srgbClr val="0E2C4B"/>
                </a:solidFill>
                <a:latin typeface="Muli"/>
              </a:rPr>
              <a:t> </a:t>
            </a:r>
            <a:r>
              <a:rPr lang="en-US" sz="4000" dirty="0" err="1">
                <a:solidFill>
                  <a:srgbClr val="0E2C4B"/>
                </a:solidFill>
                <a:latin typeface="Muli"/>
              </a:rPr>
              <a:t>diurutkan</a:t>
            </a:r>
            <a:r>
              <a:rPr lang="en-US" sz="4000" dirty="0">
                <a:solidFill>
                  <a:srgbClr val="0E2C4B"/>
                </a:solidFill>
                <a:latin typeface="Muli"/>
              </a:rPr>
              <a:t> (</a:t>
            </a:r>
            <a:r>
              <a:rPr lang="en-US" sz="4000" dirty="0" err="1">
                <a:solidFill>
                  <a:srgbClr val="0E2C4B"/>
                </a:solidFill>
                <a:latin typeface="Muli"/>
              </a:rPr>
              <a:t>disortir</a:t>
            </a:r>
            <a:r>
              <a:rPr lang="en-US" sz="4000" dirty="0">
                <a:solidFill>
                  <a:srgbClr val="0E2C4B"/>
                </a:solidFill>
                <a:latin typeface="Muli"/>
              </a:rPr>
              <a:t>), </a:t>
            </a:r>
            <a:r>
              <a:rPr lang="en-US" sz="4000" dirty="0" err="1">
                <a:solidFill>
                  <a:srgbClr val="0E2C4B"/>
                </a:solidFill>
                <a:latin typeface="Muli"/>
              </a:rPr>
              <a:t>sehingga</a:t>
            </a:r>
            <a:r>
              <a:rPr lang="en-US" sz="4000" dirty="0">
                <a:solidFill>
                  <a:srgbClr val="0E2C4B"/>
                </a:solidFill>
                <a:latin typeface="Muli"/>
              </a:rPr>
              <a:t> </a:t>
            </a:r>
            <a:r>
              <a:rPr lang="en-US" sz="4000" dirty="0" err="1">
                <a:solidFill>
                  <a:srgbClr val="0E2C4B"/>
                </a:solidFill>
                <a:latin typeface="Muli"/>
              </a:rPr>
              <a:t>pengurutan</a:t>
            </a:r>
            <a:r>
              <a:rPr lang="en-US" sz="4000" dirty="0">
                <a:solidFill>
                  <a:srgbClr val="0E2C4B"/>
                </a:solidFill>
                <a:latin typeface="Muli"/>
              </a:rPr>
              <a:t> </a:t>
            </a:r>
            <a:r>
              <a:rPr lang="en-US" sz="4000" dirty="0" err="1">
                <a:solidFill>
                  <a:srgbClr val="0E2C4B"/>
                </a:solidFill>
                <a:latin typeface="Muli"/>
              </a:rPr>
              <a:t>dilakukan</a:t>
            </a:r>
            <a:r>
              <a:rPr lang="en-US" sz="4000" dirty="0">
                <a:solidFill>
                  <a:srgbClr val="0E2C4B"/>
                </a:solidFill>
                <a:latin typeface="Muli"/>
              </a:rPr>
              <a:t> </a:t>
            </a:r>
            <a:r>
              <a:rPr lang="en-US" sz="4000" dirty="0" err="1">
                <a:solidFill>
                  <a:srgbClr val="0E2C4B"/>
                </a:solidFill>
                <a:latin typeface="Muli"/>
              </a:rPr>
              <a:t>ditempat</a:t>
            </a:r>
            <a:r>
              <a:rPr lang="en-US" sz="4000" dirty="0">
                <a:solidFill>
                  <a:srgbClr val="0E2C4B"/>
                </a:solidFill>
                <a:latin typeface="Muli"/>
              </a:rPr>
              <a:t> yang </a:t>
            </a:r>
            <a:r>
              <a:rPr lang="en-US" sz="4000" dirty="0" err="1">
                <a:solidFill>
                  <a:srgbClr val="0E2C4B"/>
                </a:solidFill>
                <a:latin typeface="Muli"/>
              </a:rPr>
              <a:t>disebut</a:t>
            </a:r>
            <a:r>
              <a:rPr lang="en-US" sz="4000" dirty="0">
                <a:solidFill>
                  <a:srgbClr val="0E2C4B"/>
                </a:solidFill>
                <a:latin typeface="Muli"/>
              </a:rPr>
              <a:t> in-place algorithm. </a:t>
            </a:r>
            <a:r>
              <a:rPr lang="en-US" sz="4000" dirty="0" err="1">
                <a:solidFill>
                  <a:srgbClr val="0E2C4B"/>
                </a:solidFill>
                <a:latin typeface="Muli"/>
              </a:rPr>
              <a:t>Algoritma</a:t>
            </a:r>
            <a:r>
              <a:rPr lang="en-US" sz="4000" dirty="0">
                <a:solidFill>
                  <a:srgbClr val="0E2C4B"/>
                </a:solidFill>
                <a:latin typeface="Muli"/>
              </a:rPr>
              <a:t> </a:t>
            </a:r>
            <a:r>
              <a:rPr lang="en-US" sz="4000" dirty="0" err="1">
                <a:solidFill>
                  <a:srgbClr val="0E2C4B"/>
                </a:solidFill>
                <a:latin typeface="Muli"/>
              </a:rPr>
              <a:t>ini</a:t>
            </a:r>
            <a:r>
              <a:rPr lang="en-US" sz="4000" dirty="0">
                <a:solidFill>
                  <a:srgbClr val="0E2C4B"/>
                </a:solidFill>
                <a:latin typeface="Muli"/>
              </a:rPr>
              <a:t> </a:t>
            </a:r>
            <a:r>
              <a:rPr lang="en-US" sz="4000" dirty="0" err="1">
                <a:solidFill>
                  <a:srgbClr val="0E2C4B"/>
                </a:solidFill>
                <a:latin typeface="Muli"/>
              </a:rPr>
              <a:t>sebagai</a:t>
            </a:r>
            <a:r>
              <a:rPr lang="en-US" sz="4000" dirty="0">
                <a:solidFill>
                  <a:srgbClr val="0E2C4B"/>
                </a:solidFill>
                <a:latin typeface="Muli"/>
              </a:rPr>
              <a:t> </a:t>
            </a:r>
            <a:r>
              <a:rPr lang="en-US" sz="4000" dirty="0" err="1">
                <a:solidFill>
                  <a:srgbClr val="0E2C4B"/>
                </a:solidFill>
                <a:latin typeface="Muli"/>
              </a:rPr>
              <a:t>pilihan</a:t>
            </a:r>
            <a:r>
              <a:rPr lang="en-US" sz="4000" dirty="0">
                <a:solidFill>
                  <a:srgbClr val="0E2C4B"/>
                </a:solidFill>
                <a:latin typeface="Muli"/>
              </a:rPr>
              <a:t> </a:t>
            </a:r>
            <a:r>
              <a:rPr lang="en-US" sz="4000" dirty="0" err="1">
                <a:solidFill>
                  <a:srgbClr val="0E2C4B"/>
                </a:solidFill>
                <a:latin typeface="Muli"/>
              </a:rPr>
              <a:t>dalam</a:t>
            </a:r>
            <a:r>
              <a:rPr lang="en-US" sz="4000" dirty="0">
                <a:solidFill>
                  <a:srgbClr val="0E2C4B"/>
                </a:solidFill>
                <a:latin typeface="Muli"/>
              </a:rPr>
              <a:t> </a:t>
            </a:r>
            <a:r>
              <a:rPr lang="en-US" sz="4000" dirty="0" err="1">
                <a:solidFill>
                  <a:srgbClr val="0E2C4B"/>
                </a:solidFill>
                <a:latin typeface="Muli"/>
              </a:rPr>
              <a:t>rangka</a:t>
            </a:r>
            <a:r>
              <a:rPr lang="en-US" sz="4000" dirty="0">
                <a:solidFill>
                  <a:srgbClr val="0E2C4B"/>
                </a:solidFill>
                <a:latin typeface="Muli"/>
              </a:rPr>
              <a:t> </a:t>
            </a:r>
            <a:r>
              <a:rPr lang="en-US" sz="4000" dirty="0" err="1">
                <a:solidFill>
                  <a:srgbClr val="0E2C4B"/>
                </a:solidFill>
                <a:latin typeface="Muli"/>
              </a:rPr>
              <a:t>meningkatkan</a:t>
            </a:r>
            <a:r>
              <a:rPr lang="en-US" sz="4000" dirty="0">
                <a:solidFill>
                  <a:srgbClr val="0E2C4B"/>
                </a:solidFill>
                <a:latin typeface="Muli"/>
              </a:rPr>
              <a:t> </a:t>
            </a:r>
            <a:r>
              <a:rPr lang="en-US" sz="4000" dirty="0" err="1">
                <a:solidFill>
                  <a:srgbClr val="0E2C4B"/>
                </a:solidFill>
                <a:latin typeface="Muli"/>
              </a:rPr>
              <a:t>kinerja</a:t>
            </a:r>
            <a:r>
              <a:rPr lang="en-US" sz="4000" dirty="0">
                <a:solidFill>
                  <a:srgbClr val="0E2C4B"/>
                </a:solidFill>
                <a:latin typeface="Muli"/>
              </a:rPr>
              <a:t> </a:t>
            </a:r>
            <a:r>
              <a:rPr lang="en-US" sz="4000" dirty="0" err="1">
                <a:solidFill>
                  <a:srgbClr val="0E2C4B"/>
                </a:solidFill>
                <a:latin typeface="Muli"/>
              </a:rPr>
              <a:t>algoritma</a:t>
            </a:r>
            <a:r>
              <a:rPr lang="en-US" sz="4000" dirty="0">
                <a:solidFill>
                  <a:srgbClr val="0E2C4B"/>
                </a:solidFill>
                <a:latin typeface="Muli"/>
              </a:rPr>
              <a:t> yang </a:t>
            </a:r>
            <a:r>
              <a:rPr lang="en-US" sz="4000" dirty="0" err="1">
                <a:solidFill>
                  <a:srgbClr val="0E2C4B"/>
                </a:solidFill>
                <a:latin typeface="Muli"/>
              </a:rPr>
              <a:t>sudah</a:t>
            </a:r>
            <a:r>
              <a:rPr lang="en-US" sz="4000" dirty="0">
                <a:solidFill>
                  <a:srgbClr val="0E2C4B"/>
                </a:solidFill>
                <a:latin typeface="Muli"/>
              </a:rPr>
              <a:t> </a:t>
            </a:r>
            <a:r>
              <a:rPr lang="en-US" sz="4000" dirty="0" err="1">
                <a:solidFill>
                  <a:srgbClr val="0E2C4B"/>
                </a:solidFill>
                <a:latin typeface="Muli"/>
              </a:rPr>
              <a:t>diciptakan</a:t>
            </a:r>
            <a:r>
              <a:rPr lang="en-US" sz="4000" dirty="0">
                <a:solidFill>
                  <a:srgbClr val="0E2C4B"/>
                </a:solidFill>
                <a:latin typeface="Muli"/>
              </a:rPr>
              <a:t> </a:t>
            </a:r>
            <a:r>
              <a:rPr lang="en-US" sz="4000" dirty="0" err="1">
                <a:solidFill>
                  <a:srgbClr val="0E2C4B"/>
                </a:solidFill>
                <a:latin typeface="Muli"/>
              </a:rPr>
              <a:t>sebelumnya</a:t>
            </a:r>
            <a:r>
              <a:rPr lang="en-US" sz="4000" dirty="0">
                <a:solidFill>
                  <a:srgbClr val="0E2C4B"/>
                </a:solidFill>
                <a:latin typeface="Muli"/>
              </a:rPr>
              <a:t>.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8320" y="531913"/>
            <a:ext cx="17670677" cy="9223174"/>
            <a:chOff x="0" y="0"/>
            <a:chExt cx="4654006" cy="2429149"/>
          </a:xfrm>
        </p:grpSpPr>
        <p:sp>
          <p:nvSpPr>
            <p:cNvPr id="3" name="Freeform 3"/>
            <p:cNvSpPr/>
            <p:nvPr/>
          </p:nvSpPr>
          <p:spPr>
            <a:xfrm>
              <a:off x="0" y="0"/>
              <a:ext cx="4654005" cy="2429149"/>
            </a:xfrm>
            <a:custGeom>
              <a:avLst/>
              <a:gdLst/>
              <a:ahLst/>
              <a:cxnLst/>
              <a:rect l="l" t="t" r="r" b="b"/>
              <a:pathLst>
                <a:path w="4654005" h="2429149">
                  <a:moveTo>
                    <a:pt x="22344" y="0"/>
                  </a:moveTo>
                  <a:lnTo>
                    <a:pt x="4631661" y="0"/>
                  </a:lnTo>
                  <a:cubicBezTo>
                    <a:pt x="4644001" y="0"/>
                    <a:pt x="4654005" y="10004"/>
                    <a:pt x="4654005" y="22344"/>
                  </a:cubicBezTo>
                  <a:lnTo>
                    <a:pt x="4654005" y="2406804"/>
                  </a:lnTo>
                  <a:cubicBezTo>
                    <a:pt x="4654005" y="2412730"/>
                    <a:pt x="4651651" y="2418414"/>
                    <a:pt x="4647461" y="2422604"/>
                  </a:cubicBezTo>
                  <a:cubicBezTo>
                    <a:pt x="4643270" y="2426795"/>
                    <a:pt x="4637587" y="2429149"/>
                    <a:pt x="4631661" y="2429149"/>
                  </a:cubicBezTo>
                  <a:lnTo>
                    <a:pt x="22344" y="2429149"/>
                  </a:lnTo>
                  <a:cubicBezTo>
                    <a:pt x="10004" y="2429149"/>
                    <a:pt x="0" y="2419145"/>
                    <a:pt x="0" y="2406804"/>
                  </a:cubicBezTo>
                  <a:lnTo>
                    <a:pt x="0" y="22344"/>
                  </a:lnTo>
                  <a:cubicBezTo>
                    <a:pt x="0" y="10004"/>
                    <a:pt x="10004" y="0"/>
                    <a:pt x="22344" y="0"/>
                  </a:cubicBezTo>
                  <a:close/>
                </a:path>
              </a:pathLst>
            </a:custGeom>
            <a:solidFill>
              <a:srgbClr val="FFF1D8"/>
            </a:solidFill>
            <a:ln cap="rnd">
              <a:noFill/>
              <a:prstDash val="solid"/>
              <a:round/>
            </a:ln>
          </p:spPr>
        </p:sp>
        <p:sp>
          <p:nvSpPr>
            <p:cNvPr id="4" name="TextBox 4"/>
            <p:cNvSpPr txBox="1"/>
            <p:nvPr/>
          </p:nvSpPr>
          <p:spPr>
            <a:xfrm>
              <a:off x="0" y="-38100"/>
              <a:ext cx="4654006" cy="2467249"/>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308320" y="1747484"/>
            <a:ext cx="7549245" cy="7148517"/>
            <a:chOff x="0" y="0"/>
            <a:chExt cx="10065660" cy="9531355"/>
          </a:xfrm>
        </p:grpSpPr>
        <p:grpSp>
          <p:nvGrpSpPr>
            <p:cNvPr id="6" name="Group 6"/>
            <p:cNvGrpSpPr/>
            <p:nvPr/>
          </p:nvGrpSpPr>
          <p:grpSpPr>
            <a:xfrm>
              <a:off x="762346" y="0"/>
              <a:ext cx="9303314" cy="9303314"/>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id="8" name="Freeform 8"/>
            <p:cNvSpPr/>
            <p:nvPr/>
          </p:nvSpPr>
          <p:spPr>
            <a:xfrm flipH="1">
              <a:off x="0" y="6584578"/>
              <a:ext cx="8490115" cy="2946777"/>
            </a:xfrm>
            <a:custGeom>
              <a:avLst/>
              <a:gdLst/>
              <a:ahLst/>
              <a:cxnLst/>
              <a:rect l="l" t="t" r="r" b="b"/>
              <a:pathLst>
                <a:path w="8490115" h="2946777">
                  <a:moveTo>
                    <a:pt x="8490115" y="0"/>
                  </a:moveTo>
                  <a:lnTo>
                    <a:pt x="0" y="0"/>
                  </a:lnTo>
                  <a:lnTo>
                    <a:pt x="0" y="2946777"/>
                  </a:lnTo>
                  <a:lnTo>
                    <a:pt x="8490115" y="2946777"/>
                  </a:lnTo>
                  <a:lnTo>
                    <a:pt x="8490115" y="0"/>
                  </a:lnTo>
                  <a:close/>
                </a:path>
              </a:pathLst>
            </a:custGeom>
            <a:blipFill>
              <a:blip r:embed="rId2">
                <a:alphaModFix amt="51000"/>
              </a:blip>
              <a:stretch>
                <a:fillRect/>
              </a:stretch>
            </a:blipFill>
          </p:spPr>
        </p:sp>
      </p:grpSp>
      <p:sp>
        <p:nvSpPr>
          <p:cNvPr id="9" name="Freeform 9"/>
          <p:cNvSpPr/>
          <p:nvPr/>
        </p:nvSpPr>
        <p:spPr>
          <a:xfrm>
            <a:off x="2246713" y="985484"/>
            <a:ext cx="3672459" cy="8229600"/>
          </a:xfrm>
          <a:custGeom>
            <a:avLst/>
            <a:gdLst/>
            <a:ahLst/>
            <a:cxnLst/>
            <a:rect l="l" t="t" r="r" b="b"/>
            <a:pathLst>
              <a:path w="3672459" h="8229600">
                <a:moveTo>
                  <a:pt x="0" y="0"/>
                </a:moveTo>
                <a:lnTo>
                  <a:pt x="3672459" y="0"/>
                </a:lnTo>
                <a:lnTo>
                  <a:pt x="3672459" y="8229600"/>
                </a:lnTo>
                <a:lnTo>
                  <a:pt x="0" y="8229600"/>
                </a:lnTo>
                <a:lnTo>
                  <a:pt x="0" y="0"/>
                </a:lnTo>
                <a:close/>
              </a:path>
            </a:pathLst>
          </a:custGeom>
          <a:blipFill>
            <a:blip r:embed="rId3"/>
            <a:stretch>
              <a:fillRect/>
            </a:stretch>
          </a:blipFill>
        </p:spPr>
      </p:sp>
      <p:sp>
        <p:nvSpPr>
          <p:cNvPr id="11" name="TextBox 11"/>
          <p:cNvSpPr txBox="1"/>
          <p:nvPr/>
        </p:nvSpPr>
        <p:spPr>
          <a:xfrm>
            <a:off x="8185157" y="1894084"/>
            <a:ext cx="9466245" cy="7001917"/>
          </a:xfrm>
          <a:prstGeom prst="rect">
            <a:avLst/>
          </a:prstGeom>
        </p:spPr>
        <p:txBody>
          <a:bodyPr wrap="square" lIns="0" tIns="0" rIns="0" bIns="0" rtlCol="0" anchor="t">
            <a:spAutoFit/>
          </a:bodyPr>
          <a:lstStyle/>
          <a:p>
            <a:pPr algn="just">
              <a:lnSpc>
                <a:spcPts val="3919"/>
              </a:lnSpc>
            </a:pPr>
            <a:r>
              <a:rPr lang="en-US" sz="4000" dirty="0" err="1">
                <a:solidFill>
                  <a:srgbClr val="0E2C4B"/>
                </a:solidFill>
                <a:latin typeface="Muli"/>
              </a:rPr>
              <a:t>Dengan</a:t>
            </a:r>
            <a:r>
              <a:rPr lang="en-US" sz="4000" dirty="0">
                <a:solidFill>
                  <a:srgbClr val="0E2C4B"/>
                </a:solidFill>
                <a:latin typeface="Muli"/>
              </a:rPr>
              <a:t> </a:t>
            </a:r>
            <a:r>
              <a:rPr lang="en-US" sz="4000" dirty="0" err="1">
                <a:solidFill>
                  <a:srgbClr val="0E2C4B"/>
                </a:solidFill>
                <a:latin typeface="Muli"/>
              </a:rPr>
              <a:t>iterasi</a:t>
            </a:r>
            <a:r>
              <a:rPr lang="en-US" sz="4000" dirty="0">
                <a:solidFill>
                  <a:srgbClr val="0E2C4B"/>
                </a:solidFill>
                <a:latin typeface="Muli"/>
              </a:rPr>
              <a:t> </a:t>
            </a:r>
            <a:r>
              <a:rPr lang="en-US" sz="4000" dirty="0" err="1">
                <a:solidFill>
                  <a:srgbClr val="0E2C4B"/>
                </a:solidFill>
                <a:latin typeface="Muli"/>
              </a:rPr>
              <a:t>maka</a:t>
            </a:r>
            <a:r>
              <a:rPr lang="en-US" sz="4000" dirty="0">
                <a:solidFill>
                  <a:srgbClr val="0E2C4B"/>
                </a:solidFill>
                <a:latin typeface="Muli"/>
              </a:rPr>
              <a:t> </a:t>
            </a:r>
            <a:r>
              <a:rPr lang="en-US" sz="4000" dirty="0" err="1">
                <a:solidFill>
                  <a:srgbClr val="0E2C4B"/>
                </a:solidFill>
                <a:latin typeface="Muli"/>
              </a:rPr>
              <a:t>daerah</a:t>
            </a:r>
            <a:r>
              <a:rPr lang="en-US" sz="4000" dirty="0">
                <a:solidFill>
                  <a:srgbClr val="0E2C4B"/>
                </a:solidFill>
                <a:latin typeface="Muli"/>
              </a:rPr>
              <a:t> yang </a:t>
            </a:r>
            <a:r>
              <a:rPr lang="en-US" sz="4000" dirty="0" err="1">
                <a:solidFill>
                  <a:srgbClr val="0E2C4B"/>
                </a:solidFill>
                <a:latin typeface="Muli"/>
              </a:rPr>
              <a:t>disortir</a:t>
            </a:r>
            <a:r>
              <a:rPr lang="en-US" sz="4000" dirty="0">
                <a:solidFill>
                  <a:srgbClr val="0E2C4B"/>
                </a:solidFill>
                <a:latin typeface="Muli"/>
              </a:rPr>
              <a:t> </a:t>
            </a:r>
            <a:r>
              <a:rPr lang="en-US" sz="4000" dirty="0" err="1">
                <a:solidFill>
                  <a:srgbClr val="0E2C4B"/>
                </a:solidFill>
                <a:latin typeface="Muli"/>
              </a:rPr>
              <a:t>semakin</a:t>
            </a:r>
            <a:r>
              <a:rPr lang="en-US" sz="4000" dirty="0">
                <a:solidFill>
                  <a:srgbClr val="0E2C4B"/>
                </a:solidFill>
                <a:latin typeface="Muli"/>
              </a:rPr>
              <a:t> </a:t>
            </a:r>
            <a:r>
              <a:rPr lang="en-US" sz="4000" dirty="0" err="1">
                <a:solidFill>
                  <a:srgbClr val="0E2C4B"/>
                </a:solidFill>
                <a:latin typeface="Muli"/>
              </a:rPr>
              <a:t>menyusut</a:t>
            </a:r>
            <a:r>
              <a:rPr lang="en-US" sz="4000" dirty="0">
                <a:solidFill>
                  <a:srgbClr val="0E2C4B"/>
                </a:solidFill>
                <a:latin typeface="Muli"/>
              </a:rPr>
              <a:t> dan </a:t>
            </a:r>
            <a:r>
              <a:rPr lang="en-US" sz="4000" dirty="0" err="1">
                <a:solidFill>
                  <a:srgbClr val="0E2C4B"/>
                </a:solidFill>
                <a:latin typeface="Muli"/>
              </a:rPr>
              <a:t>mengektraksi</a:t>
            </a:r>
            <a:r>
              <a:rPr lang="en-US" sz="4000" dirty="0">
                <a:solidFill>
                  <a:srgbClr val="0E2C4B"/>
                </a:solidFill>
                <a:latin typeface="Muli"/>
              </a:rPr>
              <a:t> </a:t>
            </a:r>
            <a:r>
              <a:rPr lang="en-US" sz="4000" dirty="0" err="1">
                <a:solidFill>
                  <a:srgbClr val="0E2C4B"/>
                </a:solidFill>
                <a:latin typeface="Muli"/>
              </a:rPr>
              <a:t>elemen</a:t>
            </a:r>
            <a:r>
              <a:rPr lang="en-US" sz="4000" dirty="0">
                <a:solidFill>
                  <a:srgbClr val="0E2C4B"/>
                </a:solidFill>
                <a:latin typeface="Muli"/>
              </a:rPr>
              <a:t> </a:t>
            </a:r>
            <a:r>
              <a:rPr lang="en-US" sz="4000" dirty="0" err="1">
                <a:solidFill>
                  <a:srgbClr val="0E2C4B"/>
                </a:solidFill>
                <a:latin typeface="Muli"/>
              </a:rPr>
              <a:t>bergerak</a:t>
            </a:r>
            <a:r>
              <a:rPr lang="en-US" sz="4000" dirty="0">
                <a:solidFill>
                  <a:srgbClr val="0E2C4B"/>
                </a:solidFill>
                <a:latin typeface="Muli"/>
              </a:rPr>
              <a:t> </a:t>
            </a:r>
            <a:r>
              <a:rPr lang="en-US" sz="4000" dirty="0" err="1">
                <a:solidFill>
                  <a:srgbClr val="0E2C4B"/>
                </a:solidFill>
                <a:latin typeface="Muli"/>
              </a:rPr>
              <a:t>ke</a:t>
            </a:r>
            <a:r>
              <a:rPr lang="en-US" sz="4000" dirty="0">
                <a:solidFill>
                  <a:srgbClr val="0E2C4B"/>
                </a:solidFill>
                <a:latin typeface="Muli"/>
              </a:rPr>
              <a:t> </a:t>
            </a:r>
            <a:r>
              <a:rPr lang="en-US" sz="4000" dirty="0" err="1">
                <a:solidFill>
                  <a:srgbClr val="0E2C4B"/>
                </a:solidFill>
                <a:latin typeface="Muli"/>
              </a:rPr>
              <a:t>bagian</a:t>
            </a:r>
            <a:r>
              <a:rPr lang="en-US" sz="4000" dirty="0">
                <a:solidFill>
                  <a:srgbClr val="0E2C4B"/>
                </a:solidFill>
                <a:latin typeface="Muli"/>
              </a:rPr>
              <a:t> yang </a:t>
            </a:r>
            <a:r>
              <a:rPr lang="en-US" sz="4000" dirty="0" err="1">
                <a:solidFill>
                  <a:srgbClr val="0E2C4B"/>
                </a:solidFill>
                <a:latin typeface="Muli"/>
              </a:rPr>
              <a:t>diurutkan</a:t>
            </a:r>
            <a:r>
              <a:rPr lang="en-US" sz="4000" dirty="0">
                <a:solidFill>
                  <a:srgbClr val="0E2C4B"/>
                </a:solidFill>
                <a:latin typeface="Muli"/>
              </a:rPr>
              <a:t>. </a:t>
            </a:r>
            <a:r>
              <a:rPr lang="en-US" sz="4000" dirty="0" err="1">
                <a:solidFill>
                  <a:srgbClr val="0E2C4B"/>
                </a:solidFill>
                <a:latin typeface="Muli"/>
              </a:rPr>
              <a:t>Peningkatan</a:t>
            </a:r>
            <a:r>
              <a:rPr lang="en-US" sz="4000" dirty="0">
                <a:solidFill>
                  <a:srgbClr val="0E2C4B"/>
                </a:solidFill>
                <a:latin typeface="Muli"/>
              </a:rPr>
              <a:t> </a:t>
            </a:r>
            <a:r>
              <a:rPr lang="en-US" sz="4000" dirty="0" err="1">
                <a:solidFill>
                  <a:srgbClr val="0E2C4B"/>
                </a:solidFill>
                <a:latin typeface="Muli"/>
              </a:rPr>
              <a:t>kinerja</a:t>
            </a:r>
            <a:r>
              <a:rPr lang="en-US" sz="4000" dirty="0">
                <a:solidFill>
                  <a:srgbClr val="0E2C4B"/>
                </a:solidFill>
                <a:latin typeface="Muli"/>
              </a:rPr>
              <a:t> </a:t>
            </a:r>
            <a:r>
              <a:rPr lang="en-US" sz="4000" dirty="0" err="1">
                <a:solidFill>
                  <a:srgbClr val="0E2C4B"/>
                </a:solidFill>
                <a:latin typeface="Muli"/>
              </a:rPr>
              <a:t>melalui</a:t>
            </a:r>
            <a:r>
              <a:rPr lang="en-US" sz="4000" dirty="0">
                <a:solidFill>
                  <a:srgbClr val="0E2C4B"/>
                </a:solidFill>
                <a:latin typeface="Muli"/>
              </a:rPr>
              <a:t> </a:t>
            </a:r>
            <a:r>
              <a:rPr lang="en-US" sz="4000" dirty="0" err="1">
                <a:solidFill>
                  <a:srgbClr val="0E2C4B"/>
                </a:solidFill>
                <a:latin typeface="Muli"/>
              </a:rPr>
              <a:t>penggunaan</a:t>
            </a:r>
            <a:r>
              <a:rPr lang="en-US" sz="4000" dirty="0">
                <a:solidFill>
                  <a:srgbClr val="0E2C4B"/>
                </a:solidFill>
                <a:latin typeface="Muli"/>
              </a:rPr>
              <a:t> </a:t>
            </a:r>
            <a:r>
              <a:rPr lang="en-US" sz="4000" dirty="0" err="1">
                <a:solidFill>
                  <a:srgbClr val="0E2C4B"/>
                </a:solidFill>
                <a:latin typeface="Muli"/>
              </a:rPr>
              <a:t>struktur</a:t>
            </a:r>
            <a:r>
              <a:rPr lang="en-US" sz="4000" dirty="0">
                <a:solidFill>
                  <a:srgbClr val="0E2C4B"/>
                </a:solidFill>
                <a:latin typeface="Muli"/>
              </a:rPr>
              <a:t> </a:t>
            </a:r>
            <a:r>
              <a:rPr lang="en-US" sz="4000" dirty="0" err="1">
                <a:solidFill>
                  <a:srgbClr val="0E2C4B"/>
                </a:solidFill>
                <a:latin typeface="Muli"/>
              </a:rPr>
              <a:t>tumpukan</a:t>
            </a:r>
            <a:r>
              <a:rPr lang="en-US" sz="4000" dirty="0">
                <a:solidFill>
                  <a:srgbClr val="0E2C4B"/>
                </a:solidFill>
                <a:latin typeface="Muli"/>
              </a:rPr>
              <a:t> (stack) </a:t>
            </a:r>
            <a:r>
              <a:rPr lang="en-US" sz="4000" dirty="0" err="1">
                <a:solidFill>
                  <a:srgbClr val="0E2C4B"/>
                </a:solidFill>
                <a:latin typeface="Muli"/>
              </a:rPr>
              <a:t>dari</a:t>
            </a:r>
            <a:r>
              <a:rPr lang="en-US" sz="4000" dirty="0">
                <a:solidFill>
                  <a:srgbClr val="0E2C4B"/>
                </a:solidFill>
                <a:latin typeface="Muli"/>
              </a:rPr>
              <a:t> data yang </a:t>
            </a:r>
            <a:r>
              <a:rPr lang="en-US" sz="4000" dirty="0" err="1">
                <a:solidFill>
                  <a:srgbClr val="0E2C4B"/>
                </a:solidFill>
                <a:latin typeface="Muli"/>
              </a:rPr>
              <a:t>disortir</a:t>
            </a:r>
            <a:r>
              <a:rPr lang="en-US" sz="4000" dirty="0">
                <a:solidFill>
                  <a:srgbClr val="0E2C4B"/>
                </a:solidFill>
                <a:latin typeface="Muli"/>
              </a:rPr>
              <a:t> </a:t>
            </a:r>
            <a:r>
              <a:rPr lang="en-US" sz="4000" dirty="0" err="1">
                <a:solidFill>
                  <a:srgbClr val="0E2C4B"/>
                </a:solidFill>
                <a:latin typeface="Muli"/>
              </a:rPr>
              <a:t>untuk</a:t>
            </a:r>
            <a:r>
              <a:rPr lang="en-US" sz="4000" dirty="0">
                <a:solidFill>
                  <a:srgbClr val="0E2C4B"/>
                </a:solidFill>
                <a:latin typeface="Muli"/>
              </a:rPr>
              <a:t> </a:t>
            </a:r>
            <a:r>
              <a:rPr lang="en-US" sz="4000" dirty="0" err="1">
                <a:solidFill>
                  <a:srgbClr val="0E2C4B"/>
                </a:solidFill>
                <a:latin typeface="Muli"/>
              </a:rPr>
              <a:t>menemukan</a:t>
            </a:r>
            <a:r>
              <a:rPr lang="en-US" sz="4000" dirty="0">
                <a:solidFill>
                  <a:srgbClr val="0E2C4B"/>
                </a:solidFill>
                <a:latin typeface="Muli"/>
              </a:rPr>
              <a:t> data </a:t>
            </a:r>
            <a:r>
              <a:rPr lang="en-US" sz="4000" dirty="0" err="1">
                <a:solidFill>
                  <a:srgbClr val="0E2C4B"/>
                </a:solidFill>
                <a:latin typeface="Muli"/>
              </a:rPr>
              <a:t>terbesar</a:t>
            </a:r>
            <a:r>
              <a:rPr lang="en-US" sz="4000" dirty="0">
                <a:solidFill>
                  <a:srgbClr val="0E2C4B"/>
                </a:solidFill>
                <a:latin typeface="Muli"/>
              </a:rPr>
              <a:t> dan </a:t>
            </a:r>
            <a:r>
              <a:rPr lang="en-US" sz="4000" dirty="0" err="1">
                <a:solidFill>
                  <a:srgbClr val="0E2C4B"/>
                </a:solidFill>
                <a:latin typeface="Muli"/>
              </a:rPr>
              <a:t>ditempatkan</a:t>
            </a:r>
            <a:r>
              <a:rPr lang="en-US" sz="4000" dirty="0">
                <a:solidFill>
                  <a:srgbClr val="0E2C4B"/>
                </a:solidFill>
                <a:latin typeface="Muli"/>
              </a:rPr>
              <a:t> </a:t>
            </a:r>
            <a:r>
              <a:rPr lang="en-US" sz="4000" dirty="0" err="1">
                <a:solidFill>
                  <a:srgbClr val="0E2C4B"/>
                </a:solidFill>
                <a:latin typeface="Muli"/>
              </a:rPr>
              <a:t>diposisi</a:t>
            </a:r>
            <a:r>
              <a:rPr lang="en-US" sz="4000" dirty="0">
                <a:solidFill>
                  <a:srgbClr val="0E2C4B"/>
                </a:solidFill>
                <a:latin typeface="Muli"/>
              </a:rPr>
              <a:t> paling </a:t>
            </a:r>
            <a:r>
              <a:rPr lang="en-US" sz="4000" dirty="0" err="1">
                <a:solidFill>
                  <a:srgbClr val="0E2C4B"/>
                </a:solidFill>
                <a:latin typeface="Muli"/>
              </a:rPr>
              <a:t>akhir</a:t>
            </a:r>
            <a:r>
              <a:rPr lang="en-US" sz="4000" dirty="0">
                <a:solidFill>
                  <a:srgbClr val="0E2C4B"/>
                </a:solidFill>
                <a:latin typeface="Muli"/>
              </a:rPr>
              <a:t>. Proses </a:t>
            </a:r>
            <a:r>
              <a:rPr lang="en-US" sz="4000" dirty="0" err="1">
                <a:solidFill>
                  <a:srgbClr val="0E2C4B"/>
                </a:solidFill>
                <a:latin typeface="Muli"/>
              </a:rPr>
              <a:t>dikerjakan</a:t>
            </a:r>
            <a:r>
              <a:rPr lang="en-US" sz="4000" dirty="0">
                <a:solidFill>
                  <a:srgbClr val="0E2C4B"/>
                </a:solidFill>
                <a:latin typeface="Muli"/>
              </a:rPr>
              <a:t> </a:t>
            </a:r>
            <a:r>
              <a:rPr lang="en-US" sz="4000" dirty="0" err="1">
                <a:solidFill>
                  <a:srgbClr val="0E2C4B"/>
                </a:solidFill>
                <a:latin typeface="Muli"/>
              </a:rPr>
              <a:t>ulang</a:t>
            </a:r>
            <a:r>
              <a:rPr lang="en-US" sz="4000" dirty="0">
                <a:solidFill>
                  <a:srgbClr val="0E2C4B"/>
                </a:solidFill>
                <a:latin typeface="Muli"/>
              </a:rPr>
              <a:t> </a:t>
            </a:r>
            <a:r>
              <a:rPr lang="en-US" sz="4000" dirty="0" err="1">
                <a:solidFill>
                  <a:srgbClr val="0E2C4B"/>
                </a:solidFill>
                <a:latin typeface="Muli"/>
              </a:rPr>
              <a:t>untuk</a:t>
            </a:r>
            <a:r>
              <a:rPr lang="en-US" sz="4000" dirty="0">
                <a:solidFill>
                  <a:srgbClr val="0E2C4B"/>
                </a:solidFill>
                <a:latin typeface="Muli"/>
              </a:rPr>
              <a:t> </a:t>
            </a:r>
            <a:r>
              <a:rPr lang="en-US" sz="4000" dirty="0" err="1">
                <a:solidFill>
                  <a:srgbClr val="0E2C4B"/>
                </a:solidFill>
                <a:latin typeface="Muli"/>
              </a:rPr>
              <a:t>elemen</a:t>
            </a:r>
            <a:r>
              <a:rPr lang="en-US" sz="4000" dirty="0">
                <a:solidFill>
                  <a:srgbClr val="0E2C4B"/>
                </a:solidFill>
                <a:latin typeface="Muli"/>
              </a:rPr>
              <a:t> </a:t>
            </a:r>
            <a:r>
              <a:rPr lang="en-US" sz="4000" dirty="0" err="1">
                <a:solidFill>
                  <a:srgbClr val="0E2C4B"/>
                </a:solidFill>
                <a:latin typeface="Muli"/>
              </a:rPr>
              <a:t>sisanya</a:t>
            </a:r>
            <a:r>
              <a:rPr lang="en-US" sz="4000" dirty="0">
                <a:solidFill>
                  <a:srgbClr val="0E2C4B"/>
                </a:solidFill>
                <a:latin typeface="Muli"/>
              </a:rPr>
              <a:t> </a:t>
            </a:r>
            <a:r>
              <a:rPr lang="en-US" sz="4000" dirty="0" err="1">
                <a:solidFill>
                  <a:srgbClr val="0E2C4B"/>
                </a:solidFill>
                <a:latin typeface="Muli"/>
              </a:rPr>
              <a:t>hingga</a:t>
            </a:r>
            <a:r>
              <a:rPr lang="en-US" sz="4000" dirty="0">
                <a:solidFill>
                  <a:srgbClr val="0E2C4B"/>
                </a:solidFill>
                <a:latin typeface="Muli"/>
              </a:rPr>
              <a:t> </a:t>
            </a:r>
            <a:r>
              <a:rPr lang="en-US" sz="4000" dirty="0" err="1">
                <a:solidFill>
                  <a:srgbClr val="0E2C4B"/>
                </a:solidFill>
                <a:latin typeface="Muli"/>
              </a:rPr>
              <a:t>semua</a:t>
            </a:r>
            <a:r>
              <a:rPr lang="en-US" sz="4000" dirty="0">
                <a:solidFill>
                  <a:srgbClr val="0E2C4B"/>
                </a:solidFill>
                <a:latin typeface="Muli"/>
              </a:rPr>
              <a:t> data </a:t>
            </a:r>
            <a:r>
              <a:rPr lang="en-US" sz="4000" dirty="0" err="1">
                <a:solidFill>
                  <a:srgbClr val="0E2C4B"/>
                </a:solidFill>
                <a:latin typeface="Muli"/>
              </a:rPr>
              <a:t>terurut</a:t>
            </a:r>
            <a:r>
              <a:rPr lang="en-US" sz="4000" dirty="0">
                <a:solidFill>
                  <a:srgbClr val="0E2C4B"/>
                </a:solidFill>
                <a:latin typeface="Muli"/>
              </a:rPr>
              <a:t>. Sifat </a:t>
            </a:r>
            <a:r>
              <a:rPr lang="en-US" sz="4000" dirty="0" err="1">
                <a:solidFill>
                  <a:srgbClr val="0E2C4B"/>
                </a:solidFill>
                <a:latin typeface="Muli"/>
              </a:rPr>
              <a:t>algoritma</a:t>
            </a:r>
            <a:r>
              <a:rPr lang="en-US" sz="4000" dirty="0">
                <a:solidFill>
                  <a:srgbClr val="0E2C4B"/>
                </a:solidFill>
                <a:latin typeface="Muli"/>
              </a:rPr>
              <a:t> </a:t>
            </a:r>
            <a:r>
              <a:rPr lang="en-US" sz="4000" dirty="0" err="1">
                <a:solidFill>
                  <a:srgbClr val="0E2C4B"/>
                </a:solidFill>
                <a:latin typeface="Muli"/>
              </a:rPr>
              <a:t>ini</a:t>
            </a:r>
            <a:r>
              <a:rPr lang="en-US" sz="4000" dirty="0">
                <a:solidFill>
                  <a:srgbClr val="0E2C4B"/>
                </a:solidFill>
                <a:latin typeface="Muli"/>
              </a:rPr>
              <a:t> </a:t>
            </a:r>
            <a:r>
              <a:rPr lang="en-US" sz="4000" dirty="0" err="1">
                <a:solidFill>
                  <a:srgbClr val="0E2C4B"/>
                </a:solidFill>
                <a:latin typeface="Muli"/>
              </a:rPr>
              <a:t>antara</a:t>
            </a:r>
            <a:r>
              <a:rPr lang="en-US" sz="4000" dirty="0">
                <a:solidFill>
                  <a:srgbClr val="0E2C4B"/>
                </a:solidFill>
                <a:latin typeface="Muli"/>
              </a:rPr>
              <a:t> lain: </a:t>
            </a:r>
            <a:r>
              <a:rPr lang="en-US" sz="4000" dirty="0" err="1">
                <a:solidFill>
                  <a:srgbClr val="0E2C4B"/>
                </a:solidFill>
                <a:latin typeface="Muli"/>
              </a:rPr>
              <a:t>kompleksitas</a:t>
            </a:r>
            <a:r>
              <a:rPr lang="en-US" sz="4000" dirty="0">
                <a:solidFill>
                  <a:srgbClr val="0E2C4B"/>
                </a:solidFill>
                <a:latin typeface="Muli"/>
              </a:rPr>
              <a:t> </a:t>
            </a:r>
            <a:r>
              <a:rPr lang="en-US" sz="4000" dirty="0" err="1">
                <a:solidFill>
                  <a:srgbClr val="0E2C4B"/>
                </a:solidFill>
                <a:latin typeface="Muli"/>
              </a:rPr>
              <a:t>waktu</a:t>
            </a:r>
            <a:r>
              <a:rPr lang="en-US" sz="4000" dirty="0">
                <a:solidFill>
                  <a:srgbClr val="0E2C4B"/>
                </a:solidFill>
                <a:latin typeface="Muli"/>
              </a:rPr>
              <a:t> O(n log n), </a:t>
            </a:r>
            <a:r>
              <a:rPr lang="en-US" sz="4000" dirty="0" err="1">
                <a:solidFill>
                  <a:srgbClr val="0E2C4B"/>
                </a:solidFill>
                <a:latin typeface="Muli"/>
              </a:rPr>
              <a:t>sedikit</a:t>
            </a:r>
            <a:r>
              <a:rPr lang="en-US" sz="4000" dirty="0">
                <a:solidFill>
                  <a:srgbClr val="0E2C4B"/>
                </a:solidFill>
                <a:latin typeface="Muli"/>
              </a:rPr>
              <a:t> </a:t>
            </a:r>
            <a:r>
              <a:rPr lang="en-US" sz="4000" dirty="0" err="1">
                <a:solidFill>
                  <a:srgbClr val="0E2C4B"/>
                </a:solidFill>
                <a:latin typeface="Muli"/>
              </a:rPr>
              <a:t>terlambat</a:t>
            </a:r>
            <a:r>
              <a:rPr lang="en-US" sz="4000" dirty="0">
                <a:solidFill>
                  <a:srgbClr val="0E2C4B"/>
                </a:solidFill>
                <a:latin typeface="Muli"/>
              </a:rPr>
              <a:t>, </a:t>
            </a:r>
            <a:r>
              <a:rPr lang="en-US" sz="4000" dirty="0" err="1">
                <a:solidFill>
                  <a:srgbClr val="0E2C4B"/>
                </a:solidFill>
                <a:latin typeface="Muli"/>
              </a:rPr>
              <a:t>kurang</a:t>
            </a:r>
            <a:r>
              <a:rPr lang="en-US" sz="4000" dirty="0">
                <a:solidFill>
                  <a:srgbClr val="0E2C4B"/>
                </a:solidFill>
                <a:latin typeface="Muli"/>
              </a:rPr>
              <a:t> </a:t>
            </a:r>
            <a:r>
              <a:rPr lang="en-US" sz="4000" dirty="0" err="1">
                <a:solidFill>
                  <a:srgbClr val="0E2C4B"/>
                </a:solidFill>
                <a:latin typeface="Muli"/>
              </a:rPr>
              <a:t>stabil</a:t>
            </a:r>
            <a:r>
              <a:rPr lang="en-US" sz="4000" dirty="0">
                <a:solidFill>
                  <a:srgbClr val="0E2C4B"/>
                </a:solidFill>
                <a:latin typeface="Muli"/>
              </a:rPr>
              <a:t>, </a:t>
            </a:r>
            <a:r>
              <a:rPr lang="en-US" sz="4000" dirty="0" err="1">
                <a:solidFill>
                  <a:srgbClr val="0E2C4B"/>
                </a:solidFill>
                <a:latin typeface="Muli"/>
              </a:rPr>
              <a:t>namun</a:t>
            </a:r>
            <a:r>
              <a:rPr lang="en-US" sz="4000" dirty="0">
                <a:solidFill>
                  <a:srgbClr val="0E2C4B"/>
                </a:solidFill>
                <a:latin typeface="Muli"/>
              </a:rPr>
              <a:t> </a:t>
            </a:r>
            <a:r>
              <a:rPr lang="en-US" sz="4000" dirty="0" err="1">
                <a:solidFill>
                  <a:srgbClr val="0E2C4B"/>
                </a:solidFill>
                <a:latin typeface="Muli"/>
              </a:rPr>
              <a:t>banyak</a:t>
            </a:r>
            <a:r>
              <a:rPr lang="en-US" sz="4000" dirty="0">
                <a:solidFill>
                  <a:srgbClr val="0E2C4B"/>
                </a:solidFill>
                <a:latin typeface="Muli"/>
              </a:rPr>
              <a:t> </a:t>
            </a:r>
            <a:r>
              <a:rPr lang="en-US" sz="4000" dirty="0" err="1">
                <a:solidFill>
                  <a:srgbClr val="0E2C4B"/>
                </a:solidFill>
                <a:latin typeface="Muli"/>
              </a:rPr>
              <a:t>digunakan</a:t>
            </a:r>
            <a:r>
              <a:rPr lang="en-US" sz="4000" dirty="0">
                <a:solidFill>
                  <a:srgbClr val="0E2C4B"/>
                </a:solidFill>
                <a:latin typeface="Muli"/>
              </a:rPr>
              <a:t>. </a:t>
            </a:r>
          </a:p>
        </p:txBody>
      </p:sp>
    </p:spTree>
    <p:extLst>
      <p:ext uri="{BB962C8B-B14F-4D97-AF65-F5344CB8AC3E}">
        <p14:creationId xmlns:p14="http://schemas.microsoft.com/office/powerpoint/2010/main" val="38504136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DC6C426-1F3A-13ED-240B-BDFA839B6A6B}"/>
              </a:ext>
            </a:extLst>
          </p:cNvPr>
          <p:cNvSpPr txBox="1"/>
          <p:nvPr/>
        </p:nvSpPr>
        <p:spPr>
          <a:xfrm>
            <a:off x="630000" y="1129500"/>
            <a:ext cx="17028000" cy="8676000"/>
          </a:xfrm>
          <a:prstGeom prst="rect">
            <a:avLst/>
          </a:prstGeom>
          <a:noFill/>
        </p:spPr>
        <p:txBody>
          <a:bodyPr wrap="square" numCol="3">
            <a:spAutoFit/>
          </a:bodyPr>
          <a:lstStyle/>
          <a:p>
            <a:r>
              <a:rPr lang="en-ID" sz="2000" dirty="0"/>
              <a:t>#include &lt;iostream&gt;</a:t>
            </a:r>
          </a:p>
          <a:p>
            <a:r>
              <a:rPr lang="en-ID" sz="2000" dirty="0"/>
              <a:t>using namespace std;</a:t>
            </a:r>
          </a:p>
          <a:p>
            <a:r>
              <a:rPr lang="en-ID" sz="2000" dirty="0"/>
              <a:t>// A function to </a:t>
            </a:r>
            <a:r>
              <a:rPr lang="en-ID" sz="2000" dirty="0" err="1"/>
              <a:t>heapify</a:t>
            </a:r>
            <a:r>
              <a:rPr lang="en-ID" sz="2000" dirty="0"/>
              <a:t> the array.</a:t>
            </a:r>
          </a:p>
          <a:p>
            <a:r>
              <a:rPr lang="en-ID" sz="2000" dirty="0"/>
              <a:t>void </a:t>
            </a:r>
            <a:r>
              <a:rPr lang="en-ID" sz="2000" dirty="0" err="1"/>
              <a:t>MaxHeapify</a:t>
            </a:r>
            <a:r>
              <a:rPr lang="en-ID" sz="2000" dirty="0"/>
              <a:t>(int a[], int </a:t>
            </a:r>
            <a:r>
              <a:rPr lang="en-ID" sz="2000" dirty="0" err="1"/>
              <a:t>i</a:t>
            </a:r>
            <a:r>
              <a:rPr lang="en-ID" sz="2000" dirty="0"/>
              <a:t>, int n)</a:t>
            </a:r>
          </a:p>
          <a:p>
            <a:r>
              <a:rPr lang="en-ID" sz="2000" dirty="0"/>
              <a:t>{</a:t>
            </a:r>
          </a:p>
          <a:p>
            <a:r>
              <a:rPr lang="en-ID" sz="2000" dirty="0"/>
              <a:t>	int j, temp;</a:t>
            </a:r>
          </a:p>
          <a:p>
            <a:r>
              <a:rPr lang="en-ID" sz="2000" dirty="0"/>
              <a:t>	temp = a[</a:t>
            </a:r>
            <a:r>
              <a:rPr lang="en-ID" sz="2000" dirty="0" err="1"/>
              <a:t>i</a:t>
            </a:r>
            <a:r>
              <a:rPr lang="en-ID" sz="2000" dirty="0"/>
              <a:t>];</a:t>
            </a:r>
          </a:p>
          <a:p>
            <a:r>
              <a:rPr lang="en-ID" sz="2000" dirty="0"/>
              <a:t>	j = 2*</a:t>
            </a:r>
            <a:r>
              <a:rPr lang="en-ID" sz="2000" dirty="0" err="1"/>
              <a:t>i</a:t>
            </a:r>
            <a:r>
              <a:rPr lang="en-ID" sz="2000" dirty="0"/>
              <a:t>;</a:t>
            </a:r>
          </a:p>
          <a:p>
            <a:r>
              <a:rPr lang="en-ID" sz="2000" dirty="0"/>
              <a:t> </a:t>
            </a:r>
          </a:p>
          <a:p>
            <a:r>
              <a:rPr lang="en-ID" sz="2000" dirty="0"/>
              <a:t> 	while (j &lt;= n)</a:t>
            </a:r>
          </a:p>
          <a:p>
            <a:r>
              <a:rPr lang="en-ID" sz="2000" dirty="0"/>
              <a:t>	{</a:t>
            </a:r>
          </a:p>
          <a:p>
            <a:r>
              <a:rPr lang="en-ID" sz="2000" dirty="0"/>
              <a:t>		if (j &lt; n &amp;&amp; a[j+1] &gt; a[j])</a:t>
            </a:r>
          </a:p>
          <a:p>
            <a:r>
              <a:rPr lang="en-ID" sz="2000" dirty="0"/>
              <a:t>		j = j+1;</a:t>
            </a:r>
          </a:p>
          <a:p>
            <a:r>
              <a:rPr lang="en-ID" sz="2000" dirty="0"/>
              <a:t>		// Break if parent value is already greater than child value.</a:t>
            </a:r>
          </a:p>
          <a:p>
            <a:r>
              <a:rPr lang="en-ID" sz="2000" dirty="0"/>
              <a:t>		if (temp &gt; a[j])</a:t>
            </a:r>
          </a:p>
          <a:p>
            <a:r>
              <a:rPr lang="en-ID" sz="2000" dirty="0"/>
              <a:t>			break;</a:t>
            </a:r>
          </a:p>
          <a:p>
            <a:r>
              <a:rPr lang="en-ID" sz="2000" dirty="0"/>
              <a:t>		// Switching value with the parent node if temp &lt; a[j].</a:t>
            </a:r>
          </a:p>
          <a:p>
            <a:r>
              <a:rPr lang="en-ID" sz="2000" dirty="0"/>
              <a:t>		else if (temp &lt;= a[j])</a:t>
            </a:r>
          </a:p>
          <a:p>
            <a:r>
              <a:rPr lang="en-ID" sz="2000" dirty="0"/>
              <a:t>		{</a:t>
            </a:r>
          </a:p>
          <a:p>
            <a:r>
              <a:rPr lang="en-ID" sz="2000" dirty="0"/>
              <a:t>			a[j/2] = a[j];</a:t>
            </a:r>
          </a:p>
          <a:p>
            <a:r>
              <a:rPr lang="en-ID" sz="2000" dirty="0"/>
              <a:t>			j = 2*j;</a:t>
            </a:r>
          </a:p>
          <a:p>
            <a:r>
              <a:rPr lang="en-ID" sz="2000" dirty="0"/>
              <a:t>		}</a:t>
            </a:r>
          </a:p>
          <a:p>
            <a:r>
              <a:rPr lang="en-ID" sz="2000" dirty="0"/>
              <a:t>	}</a:t>
            </a:r>
          </a:p>
          <a:p>
            <a:r>
              <a:rPr lang="en-ID" sz="2000" dirty="0"/>
              <a:t>	a[j/2] = temp;</a:t>
            </a:r>
          </a:p>
          <a:p>
            <a:r>
              <a:rPr lang="en-ID" sz="2000" dirty="0"/>
              <a:t>	return;</a:t>
            </a:r>
          </a:p>
          <a:p>
            <a:r>
              <a:rPr lang="en-ID" sz="2000" dirty="0"/>
              <a:t>}</a:t>
            </a:r>
          </a:p>
          <a:p>
            <a:r>
              <a:rPr lang="en-ID" sz="2000" dirty="0"/>
              <a:t>void </a:t>
            </a:r>
            <a:r>
              <a:rPr lang="en-ID" sz="2000" dirty="0" err="1"/>
              <a:t>HeapSort</a:t>
            </a:r>
            <a:r>
              <a:rPr lang="en-ID" sz="2000" dirty="0"/>
              <a:t>(int a[], int n)</a:t>
            </a:r>
          </a:p>
          <a:p>
            <a:r>
              <a:rPr lang="en-ID" sz="2000" dirty="0"/>
              <a:t>{</a:t>
            </a:r>
          </a:p>
          <a:p>
            <a:r>
              <a:rPr lang="en-ID" sz="2000" dirty="0"/>
              <a:t>	int </a:t>
            </a:r>
            <a:r>
              <a:rPr lang="en-ID" sz="2000" dirty="0" err="1"/>
              <a:t>i</a:t>
            </a:r>
            <a:r>
              <a:rPr lang="en-ID" sz="2000" dirty="0"/>
              <a:t>, temp;</a:t>
            </a:r>
          </a:p>
          <a:p>
            <a:r>
              <a:rPr lang="en-ID" sz="2000" dirty="0"/>
              <a:t>	for (</a:t>
            </a:r>
            <a:r>
              <a:rPr lang="en-ID" sz="2000" dirty="0" err="1"/>
              <a:t>i</a:t>
            </a:r>
            <a:r>
              <a:rPr lang="en-ID" sz="2000" dirty="0"/>
              <a:t> = n; </a:t>
            </a:r>
            <a:r>
              <a:rPr lang="en-ID" sz="2000" dirty="0" err="1"/>
              <a:t>i</a:t>
            </a:r>
            <a:r>
              <a:rPr lang="en-ID" sz="2000" dirty="0"/>
              <a:t> &gt;= 2; </a:t>
            </a:r>
            <a:r>
              <a:rPr lang="en-ID" sz="2000" dirty="0" err="1"/>
              <a:t>i</a:t>
            </a:r>
            <a:r>
              <a:rPr lang="en-ID" sz="2000" dirty="0"/>
              <a:t>--)</a:t>
            </a:r>
          </a:p>
          <a:p>
            <a:r>
              <a:rPr lang="en-ID" sz="2000" dirty="0"/>
              <a:t>	{</a:t>
            </a:r>
          </a:p>
          <a:p>
            <a:r>
              <a:rPr lang="en-ID" sz="2000" dirty="0"/>
              <a:t>		// Storing maximum value at the end.</a:t>
            </a:r>
          </a:p>
          <a:p>
            <a:r>
              <a:rPr lang="en-ID" sz="2000" dirty="0"/>
              <a:t>		temp = a[</a:t>
            </a:r>
            <a:r>
              <a:rPr lang="en-ID" sz="2000" dirty="0" err="1"/>
              <a:t>i</a:t>
            </a:r>
            <a:r>
              <a:rPr lang="en-ID" sz="2000" dirty="0"/>
              <a:t>];</a:t>
            </a:r>
          </a:p>
          <a:p>
            <a:r>
              <a:rPr lang="en-ID" sz="2000" dirty="0"/>
              <a:t>		a[</a:t>
            </a:r>
            <a:r>
              <a:rPr lang="en-ID" sz="2000" dirty="0" err="1"/>
              <a:t>i</a:t>
            </a:r>
            <a:r>
              <a:rPr lang="en-ID" sz="2000" dirty="0"/>
              <a:t>] = a[1];</a:t>
            </a:r>
          </a:p>
          <a:p>
            <a:r>
              <a:rPr lang="en-ID" sz="2000" dirty="0"/>
              <a:t>		a[1] = temp;</a:t>
            </a:r>
          </a:p>
          <a:p>
            <a:r>
              <a:rPr lang="en-ID" sz="2000" dirty="0"/>
              <a:t>		// Building max heap of remaining element.</a:t>
            </a:r>
          </a:p>
          <a:p>
            <a:r>
              <a:rPr lang="en-ID" sz="2000" dirty="0"/>
              <a:t>		</a:t>
            </a:r>
            <a:r>
              <a:rPr lang="en-ID" sz="2000" dirty="0" err="1"/>
              <a:t>MaxHeapify</a:t>
            </a:r>
            <a:r>
              <a:rPr lang="en-ID" sz="2000" dirty="0"/>
              <a:t>(a, 1, </a:t>
            </a:r>
            <a:r>
              <a:rPr lang="en-ID" sz="2000" dirty="0" err="1"/>
              <a:t>i</a:t>
            </a:r>
            <a:r>
              <a:rPr lang="en-ID" sz="2000" dirty="0"/>
              <a:t> - 1);</a:t>
            </a:r>
          </a:p>
          <a:p>
            <a:r>
              <a:rPr lang="en-ID" sz="2000" dirty="0"/>
              <a:t>	}</a:t>
            </a:r>
          </a:p>
          <a:p>
            <a:r>
              <a:rPr lang="en-ID" sz="2000" dirty="0"/>
              <a:t>}</a:t>
            </a:r>
          </a:p>
          <a:p>
            <a:r>
              <a:rPr lang="en-ID" sz="2000" dirty="0"/>
              <a:t>void </a:t>
            </a:r>
            <a:r>
              <a:rPr lang="en-ID" sz="2000" dirty="0" err="1"/>
              <a:t>Build_MaxHeap</a:t>
            </a:r>
            <a:r>
              <a:rPr lang="en-ID" sz="2000" dirty="0"/>
              <a:t>(int a[], int n)</a:t>
            </a:r>
          </a:p>
          <a:p>
            <a:r>
              <a:rPr lang="en-ID" sz="2000" dirty="0"/>
              <a:t>{</a:t>
            </a:r>
          </a:p>
          <a:p>
            <a:r>
              <a:rPr lang="en-ID" sz="2000" dirty="0"/>
              <a:t>	int </a:t>
            </a:r>
            <a:r>
              <a:rPr lang="en-ID" sz="2000" dirty="0" err="1"/>
              <a:t>i</a:t>
            </a:r>
            <a:r>
              <a:rPr lang="en-ID" sz="2000" dirty="0"/>
              <a:t>;</a:t>
            </a:r>
          </a:p>
          <a:p>
            <a:r>
              <a:rPr lang="en-ID" sz="2000" dirty="0"/>
              <a:t>	for(</a:t>
            </a:r>
            <a:r>
              <a:rPr lang="en-ID" sz="2000" dirty="0" err="1"/>
              <a:t>i</a:t>
            </a:r>
            <a:r>
              <a:rPr lang="en-ID" sz="2000" dirty="0"/>
              <a:t> = n/2; </a:t>
            </a:r>
            <a:r>
              <a:rPr lang="en-ID" sz="2000" dirty="0" err="1"/>
              <a:t>i</a:t>
            </a:r>
            <a:r>
              <a:rPr lang="en-ID" sz="2000" dirty="0"/>
              <a:t> &gt;= 1; </a:t>
            </a:r>
            <a:r>
              <a:rPr lang="en-ID" sz="2000" dirty="0" err="1"/>
              <a:t>i</a:t>
            </a:r>
            <a:r>
              <a:rPr lang="en-ID" sz="2000" dirty="0"/>
              <a:t>--)</a:t>
            </a:r>
          </a:p>
          <a:p>
            <a:r>
              <a:rPr lang="en-ID" sz="2000" dirty="0"/>
              <a:t>		</a:t>
            </a:r>
            <a:r>
              <a:rPr lang="en-ID" sz="2000" dirty="0" err="1"/>
              <a:t>MaxHeapify</a:t>
            </a:r>
            <a:r>
              <a:rPr lang="en-ID" sz="2000" dirty="0"/>
              <a:t>(a, </a:t>
            </a:r>
            <a:r>
              <a:rPr lang="en-ID" sz="2000" dirty="0" err="1"/>
              <a:t>i</a:t>
            </a:r>
            <a:r>
              <a:rPr lang="en-ID" sz="2000" dirty="0"/>
              <a:t>, n);</a:t>
            </a:r>
          </a:p>
          <a:p>
            <a:r>
              <a:rPr lang="en-ID" sz="2000" dirty="0"/>
              <a:t>}</a:t>
            </a:r>
          </a:p>
          <a:p>
            <a:r>
              <a:rPr lang="en-ID" sz="2000" dirty="0"/>
              <a:t>int main()</a:t>
            </a:r>
          </a:p>
          <a:p>
            <a:r>
              <a:rPr lang="en-ID" sz="2000" dirty="0"/>
              <a:t>{</a:t>
            </a:r>
          </a:p>
          <a:p>
            <a:r>
              <a:rPr lang="en-ID" sz="2000" dirty="0"/>
              <a:t>	int n, </a:t>
            </a:r>
            <a:r>
              <a:rPr lang="en-ID" sz="2000" dirty="0" err="1"/>
              <a:t>i</a:t>
            </a:r>
            <a:r>
              <a:rPr lang="en-ID" sz="2000" dirty="0"/>
              <a:t>;</a:t>
            </a:r>
          </a:p>
          <a:p>
            <a:r>
              <a:rPr lang="en-ID" sz="2000" dirty="0"/>
              <a:t>	</a:t>
            </a:r>
            <a:r>
              <a:rPr lang="en-ID" sz="2000" dirty="0" err="1"/>
              <a:t>cout</a:t>
            </a:r>
            <a:r>
              <a:rPr lang="en-ID" sz="2000" dirty="0"/>
              <a:t>&lt;&lt;"\</a:t>
            </a:r>
            <a:r>
              <a:rPr lang="en-ID" sz="2000" dirty="0" err="1"/>
              <a:t>nEnter</a:t>
            </a:r>
            <a:r>
              <a:rPr lang="en-ID" sz="2000" dirty="0"/>
              <a:t> the number of data element to be sorted: ";</a:t>
            </a:r>
          </a:p>
          <a:p>
            <a:r>
              <a:rPr lang="en-ID" sz="2000" dirty="0"/>
              <a:t>	</a:t>
            </a:r>
            <a:r>
              <a:rPr lang="en-ID" sz="2000" dirty="0" err="1"/>
              <a:t>cin</a:t>
            </a:r>
            <a:r>
              <a:rPr lang="en-ID" sz="2000" dirty="0"/>
              <a:t>&gt;&gt;n;</a:t>
            </a:r>
          </a:p>
          <a:p>
            <a:r>
              <a:rPr lang="en-ID" sz="2000" dirty="0"/>
              <a:t>	n++;</a:t>
            </a:r>
          </a:p>
          <a:p>
            <a:r>
              <a:rPr lang="en-ID" sz="2000" dirty="0"/>
              <a:t>	int </a:t>
            </a:r>
            <a:r>
              <a:rPr lang="en-ID" sz="2000" dirty="0" err="1"/>
              <a:t>arr</a:t>
            </a:r>
            <a:r>
              <a:rPr lang="en-ID" sz="2000" dirty="0"/>
              <a:t>[n];</a:t>
            </a:r>
          </a:p>
          <a:p>
            <a:r>
              <a:rPr lang="en-ID" sz="2000" dirty="0"/>
              <a:t>	for(</a:t>
            </a:r>
            <a:r>
              <a:rPr lang="en-ID" sz="2000" dirty="0" err="1"/>
              <a:t>i</a:t>
            </a:r>
            <a:r>
              <a:rPr lang="en-ID" sz="2000" dirty="0"/>
              <a:t> = 1; </a:t>
            </a:r>
            <a:r>
              <a:rPr lang="en-ID" sz="2000" dirty="0" err="1"/>
              <a:t>i</a:t>
            </a:r>
            <a:r>
              <a:rPr lang="en-ID" sz="2000" dirty="0"/>
              <a:t> &lt; n; </a:t>
            </a:r>
            <a:r>
              <a:rPr lang="en-ID" sz="2000" dirty="0" err="1"/>
              <a:t>i</a:t>
            </a:r>
            <a:r>
              <a:rPr lang="en-ID" sz="2000" dirty="0"/>
              <a:t>++)</a:t>
            </a:r>
          </a:p>
          <a:p>
            <a:r>
              <a:rPr lang="en-ID" sz="2000" dirty="0"/>
              <a:t>	{</a:t>
            </a:r>
          </a:p>
          <a:p>
            <a:r>
              <a:rPr lang="en-ID" sz="2000" dirty="0"/>
              <a:t>		</a:t>
            </a:r>
            <a:r>
              <a:rPr lang="en-ID" sz="2000" dirty="0" err="1"/>
              <a:t>cout</a:t>
            </a:r>
            <a:r>
              <a:rPr lang="en-ID" sz="2000" dirty="0"/>
              <a:t>&lt;&lt;"Enter element "&lt;&lt;</a:t>
            </a:r>
            <a:r>
              <a:rPr lang="en-ID" sz="2000" dirty="0" err="1"/>
              <a:t>i</a:t>
            </a:r>
            <a:r>
              <a:rPr lang="en-ID" sz="2000" dirty="0"/>
              <a:t>&lt;&lt;": ";</a:t>
            </a:r>
          </a:p>
          <a:p>
            <a:r>
              <a:rPr lang="en-ID" sz="2000" dirty="0"/>
              <a:t>		</a:t>
            </a:r>
            <a:r>
              <a:rPr lang="en-ID" sz="2000" dirty="0" err="1"/>
              <a:t>cin</a:t>
            </a:r>
            <a:r>
              <a:rPr lang="en-ID" sz="2000" dirty="0"/>
              <a:t>&gt;&gt;</a:t>
            </a:r>
            <a:r>
              <a:rPr lang="en-ID" sz="2000" dirty="0" err="1"/>
              <a:t>arr</a:t>
            </a:r>
            <a:r>
              <a:rPr lang="en-ID" sz="2000" dirty="0"/>
              <a:t>[</a:t>
            </a:r>
            <a:r>
              <a:rPr lang="en-ID" sz="2000" dirty="0" err="1"/>
              <a:t>i</a:t>
            </a:r>
            <a:r>
              <a:rPr lang="en-ID" sz="2000" dirty="0"/>
              <a:t>];</a:t>
            </a:r>
          </a:p>
          <a:p>
            <a:r>
              <a:rPr lang="en-ID" sz="2000" dirty="0"/>
              <a:t>	}</a:t>
            </a:r>
          </a:p>
          <a:p>
            <a:r>
              <a:rPr lang="en-ID" sz="2000" dirty="0"/>
              <a:t>	// Building max heap.</a:t>
            </a:r>
          </a:p>
          <a:p>
            <a:r>
              <a:rPr lang="en-ID" sz="2000" dirty="0"/>
              <a:t>	</a:t>
            </a:r>
            <a:r>
              <a:rPr lang="en-ID" sz="2000" dirty="0" err="1"/>
              <a:t>Build_MaxHeap</a:t>
            </a:r>
            <a:r>
              <a:rPr lang="en-ID" sz="2000" dirty="0"/>
              <a:t>(</a:t>
            </a:r>
            <a:r>
              <a:rPr lang="en-ID" sz="2000" dirty="0" err="1"/>
              <a:t>arr</a:t>
            </a:r>
            <a:r>
              <a:rPr lang="en-ID" sz="2000" dirty="0"/>
              <a:t>, n-1);</a:t>
            </a:r>
          </a:p>
          <a:p>
            <a:r>
              <a:rPr lang="en-ID" sz="2000" dirty="0"/>
              <a:t>	</a:t>
            </a:r>
            <a:r>
              <a:rPr lang="en-ID" sz="2000" dirty="0" err="1"/>
              <a:t>HeapSort</a:t>
            </a:r>
            <a:r>
              <a:rPr lang="en-ID" sz="2000" dirty="0"/>
              <a:t>(</a:t>
            </a:r>
            <a:r>
              <a:rPr lang="en-ID" sz="2000" dirty="0" err="1"/>
              <a:t>arr</a:t>
            </a:r>
            <a:r>
              <a:rPr lang="en-ID" sz="2000" dirty="0"/>
              <a:t>, n-1);</a:t>
            </a:r>
          </a:p>
          <a:p>
            <a:r>
              <a:rPr lang="en-ID" sz="2000" dirty="0"/>
              <a:t> </a:t>
            </a:r>
          </a:p>
          <a:p>
            <a:r>
              <a:rPr lang="en-ID" sz="2000" dirty="0"/>
              <a:t>	// Printing the sorted data.</a:t>
            </a:r>
          </a:p>
          <a:p>
            <a:r>
              <a:rPr lang="en-ID" sz="2000" dirty="0"/>
              <a:t>	</a:t>
            </a:r>
            <a:r>
              <a:rPr lang="en-ID" sz="2000" dirty="0" err="1"/>
              <a:t>cout</a:t>
            </a:r>
            <a:r>
              <a:rPr lang="en-ID" sz="2000" dirty="0"/>
              <a:t>&lt;&lt;"\</a:t>
            </a:r>
            <a:r>
              <a:rPr lang="en-ID" sz="2000" dirty="0" err="1"/>
              <a:t>nSorted</a:t>
            </a:r>
            <a:r>
              <a:rPr lang="en-ID" sz="2000" dirty="0"/>
              <a:t> Data ";</a:t>
            </a:r>
          </a:p>
          <a:p>
            <a:r>
              <a:rPr lang="en-ID" sz="2000" dirty="0"/>
              <a:t> </a:t>
            </a:r>
          </a:p>
          <a:p>
            <a:r>
              <a:rPr lang="en-ID" sz="2000" dirty="0"/>
              <a:t>	for (</a:t>
            </a:r>
            <a:r>
              <a:rPr lang="en-ID" sz="2000" dirty="0" err="1"/>
              <a:t>i</a:t>
            </a:r>
            <a:r>
              <a:rPr lang="en-ID" sz="2000" dirty="0"/>
              <a:t> = 1; </a:t>
            </a:r>
            <a:r>
              <a:rPr lang="en-ID" sz="2000" dirty="0" err="1"/>
              <a:t>i</a:t>
            </a:r>
            <a:r>
              <a:rPr lang="en-ID" sz="2000" dirty="0"/>
              <a:t> &lt; n; </a:t>
            </a:r>
            <a:r>
              <a:rPr lang="en-ID" sz="2000" dirty="0" err="1"/>
              <a:t>i</a:t>
            </a:r>
            <a:r>
              <a:rPr lang="en-ID" sz="2000" dirty="0"/>
              <a:t>++)</a:t>
            </a:r>
          </a:p>
          <a:p>
            <a:r>
              <a:rPr lang="en-ID" sz="2000" dirty="0"/>
              <a:t>		</a:t>
            </a:r>
            <a:r>
              <a:rPr lang="en-ID" sz="2000" dirty="0" err="1"/>
              <a:t>cout</a:t>
            </a:r>
            <a:r>
              <a:rPr lang="en-ID" sz="2000" dirty="0"/>
              <a:t>&lt;&lt;"-&gt;"&lt;&lt;</a:t>
            </a:r>
            <a:r>
              <a:rPr lang="en-ID" sz="2000" dirty="0" err="1"/>
              <a:t>arr</a:t>
            </a:r>
            <a:r>
              <a:rPr lang="en-ID" sz="2000" dirty="0"/>
              <a:t>[</a:t>
            </a:r>
            <a:r>
              <a:rPr lang="en-ID" sz="2000" dirty="0" err="1"/>
              <a:t>i</a:t>
            </a:r>
            <a:r>
              <a:rPr lang="en-ID" sz="2000" dirty="0"/>
              <a:t>];</a:t>
            </a:r>
          </a:p>
          <a:p>
            <a:r>
              <a:rPr lang="en-ID" sz="2000" dirty="0"/>
              <a:t> </a:t>
            </a:r>
          </a:p>
          <a:p>
            <a:r>
              <a:rPr lang="en-ID" sz="2000" dirty="0"/>
              <a:t>	return 0;</a:t>
            </a:r>
          </a:p>
          <a:p>
            <a:r>
              <a:rPr lang="en-ID" sz="2000" dirty="0"/>
              <a:t>}</a:t>
            </a:r>
          </a:p>
        </p:txBody>
      </p:sp>
      <p:sp>
        <p:nvSpPr>
          <p:cNvPr id="5" name="TextBox 4">
            <a:extLst>
              <a:ext uri="{FF2B5EF4-FFF2-40B4-BE49-F238E27FC236}">
                <a16:creationId xmlns:a16="http://schemas.microsoft.com/office/drawing/2014/main" id="{EE93ED66-6C65-8FED-F41D-D5CB968F75DD}"/>
              </a:ext>
            </a:extLst>
          </p:cNvPr>
          <p:cNvSpPr txBox="1"/>
          <p:nvPr/>
        </p:nvSpPr>
        <p:spPr>
          <a:xfrm>
            <a:off x="4572000" y="274310"/>
            <a:ext cx="9144000" cy="707886"/>
          </a:xfrm>
          <a:prstGeom prst="rect">
            <a:avLst/>
          </a:prstGeom>
          <a:noFill/>
        </p:spPr>
        <p:txBody>
          <a:bodyPr wrap="square">
            <a:spAutoFit/>
          </a:bodyPr>
          <a:lstStyle/>
          <a:p>
            <a:pPr algn="ctr"/>
            <a:r>
              <a:rPr lang="id-ID" sz="4000" b="1" dirty="0">
                <a:effectLst/>
                <a:latin typeface="Arial" panose="020B0604020202020204" pitchFamily="34" charset="0"/>
                <a:ea typeface="DengXian" panose="02010600030101010101" pitchFamily="2" charset="-122"/>
              </a:rPr>
              <a:t>IMPLEMENTASI </a:t>
            </a:r>
            <a:r>
              <a:rPr lang="en-US" sz="4000" b="1" dirty="0">
                <a:effectLst/>
                <a:latin typeface="Arial" panose="020B0604020202020204" pitchFamily="34" charset="0"/>
                <a:ea typeface="DengXian" panose="02010600030101010101" pitchFamily="2" charset="-122"/>
              </a:rPr>
              <a:t>HEAP</a:t>
            </a:r>
            <a:r>
              <a:rPr lang="id-ID" sz="4000" b="1" dirty="0">
                <a:effectLst/>
                <a:latin typeface="Arial" panose="020B0604020202020204" pitchFamily="34" charset="0"/>
                <a:ea typeface="DengXian" panose="02010600030101010101" pitchFamily="2" charset="-122"/>
              </a:rPr>
              <a:t> SORT</a:t>
            </a:r>
            <a:endParaRPr lang="en-ID" sz="4000" b="1"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024118" y="2406367"/>
            <a:ext cx="8239764" cy="5474267"/>
          </a:xfrm>
          <a:custGeom>
            <a:avLst/>
            <a:gdLst/>
            <a:ahLst/>
            <a:cxnLst/>
            <a:rect l="l" t="t" r="r" b="b"/>
            <a:pathLst>
              <a:path w="8239764" h="5474267">
                <a:moveTo>
                  <a:pt x="0" y="0"/>
                </a:moveTo>
                <a:lnTo>
                  <a:pt x="8239764" y="0"/>
                </a:lnTo>
                <a:lnTo>
                  <a:pt x="8239764" y="5474266"/>
                </a:lnTo>
                <a:lnTo>
                  <a:pt x="0" y="5474266"/>
                </a:lnTo>
                <a:lnTo>
                  <a:pt x="0" y="0"/>
                </a:lnTo>
                <a:close/>
              </a:path>
            </a:pathLst>
          </a:custGeom>
          <a:blipFill>
            <a:blip r:embed="rId2"/>
            <a:stretch>
              <a:fillRect/>
            </a:stretch>
          </a:blipFill>
        </p:spPr>
      </p:sp>
      <p:sp>
        <p:nvSpPr>
          <p:cNvPr id="3" name="TextBox 6">
            <a:extLst>
              <a:ext uri="{FF2B5EF4-FFF2-40B4-BE49-F238E27FC236}">
                <a16:creationId xmlns:a16="http://schemas.microsoft.com/office/drawing/2014/main" id="{D1B9BAD5-E6E6-A2A4-2359-7F002072CD06}"/>
              </a:ext>
            </a:extLst>
          </p:cNvPr>
          <p:cNvSpPr txBox="1"/>
          <p:nvPr/>
        </p:nvSpPr>
        <p:spPr>
          <a:xfrm>
            <a:off x="1028700" y="681836"/>
            <a:ext cx="13950564" cy="1557927"/>
          </a:xfrm>
          <a:prstGeom prst="rect">
            <a:avLst/>
          </a:prstGeom>
        </p:spPr>
        <p:txBody>
          <a:bodyPr lIns="0" tIns="0" rIns="0" bIns="0" rtlCol="0" anchor="t">
            <a:spAutoFit/>
          </a:bodyPr>
          <a:lstStyle/>
          <a:p>
            <a:pPr marL="0" lvl="0" indent="0">
              <a:lnSpc>
                <a:spcPts val="13052"/>
              </a:lnSpc>
              <a:spcBef>
                <a:spcPct val="0"/>
              </a:spcBef>
            </a:pPr>
            <a:r>
              <a:rPr lang="en-US" sz="8800" b="1" dirty="0" err="1">
                <a:solidFill>
                  <a:srgbClr val="000000"/>
                </a:solidFill>
                <a:latin typeface="Bobby Jones Semi-Bold"/>
              </a:rPr>
              <a:t>Keluaran</a:t>
            </a:r>
            <a:r>
              <a:rPr lang="en-US" sz="8800" b="1" dirty="0">
                <a:solidFill>
                  <a:srgbClr val="000000"/>
                </a:solidFill>
                <a:latin typeface="Bobby Jones Semi-Bold"/>
              </a:rPr>
              <a:t> Program</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8320" y="531913"/>
            <a:ext cx="17670677" cy="9392211"/>
            <a:chOff x="0" y="0"/>
            <a:chExt cx="4654006" cy="2473669"/>
          </a:xfrm>
        </p:grpSpPr>
        <p:sp>
          <p:nvSpPr>
            <p:cNvPr id="3" name="Freeform 3"/>
            <p:cNvSpPr/>
            <p:nvPr/>
          </p:nvSpPr>
          <p:spPr>
            <a:xfrm>
              <a:off x="0" y="0"/>
              <a:ext cx="4654005" cy="2473669"/>
            </a:xfrm>
            <a:custGeom>
              <a:avLst/>
              <a:gdLst/>
              <a:ahLst/>
              <a:cxnLst/>
              <a:rect l="l" t="t" r="r" b="b"/>
              <a:pathLst>
                <a:path w="4654005" h="2473669">
                  <a:moveTo>
                    <a:pt x="22344" y="0"/>
                  </a:moveTo>
                  <a:lnTo>
                    <a:pt x="4631661" y="0"/>
                  </a:lnTo>
                  <a:cubicBezTo>
                    <a:pt x="4644001" y="0"/>
                    <a:pt x="4654005" y="10004"/>
                    <a:pt x="4654005" y="22344"/>
                  </a:cubicBezTo>
                  <a:lnTo>
                    <a:pt x="4654005" y="2451325"/>
                  </a:lnTo>
                  <a:cubicBezTo>
                    <a:pt x="4654005" y="2457251"/>
                    <a:pt x="4651651" y="2462934"/>
                    <a:pt x="4647461" y="2467124"/>
                  </a:cubicBezTo>
                  <a:cubicBezTo>
                    <a:pt x="4643270" y="2471315"/>
                    <a:pt x="4637587" y="2473669"/>
                    <a:pt x="4631661" y="2473669"/>
                  </a:cubicBezTo>
                  <a:lnTo>
                    <a:pt x="22344" y="2473669"/>
                  </a:lnTo>
                  <a:cubicBezTo>
                    <a:pt x="16418" y="2473669"/>
                    <a:pt x="10735" y="2471315"/>
                    <a:pt x="6544" y="2467124"/>
                  </a:cubicBezTo>
                  <a:cubicBezTo>
                    <a:pt x="2354" y="2462934"/>
                    <a:pt x="0" y="2457251"/>
                    <a:pt x="0" y="2451325"/>
                  </a:cubicBezTo>
                  <a:lnTo>
                    <a:pt x="0" y="22344"/>
                  </a:lnTo>
                  <a:cubicBezTo>
                    <a:pt x="0" y="10004"/>
                    <a:pt x="10004" y="0"/>
                    <a:pt x="22344" y="0"/>
                  </a:cubicBezTo>
                  <a:close/>
                </a:path>
              </a:pathLst>
            </a:custGeom>
            <a:solidFill>
              <a:srgbClr val="FFF1D8"/>
            </a:solidFill>
            <a:ln cap="rnd">
              <a:noFill/>
              <a:prstDash val="solid"/>
              <a:round/>
            </a:ln>
          </p:spPr>
        </p:sp>
        <p:sp>
          <p:nvSpPr>
            <p:cNvPr id="4" name="TextBox 4"/>
            <p:cNvSpPr txBox="1"/>
            <p:nvPr/>
          </p:nvSpPr>
          <p:spPr>
            <a:xfrm>
              <a:off x="0" y="-38100"/>
              <a:ext cx="4654006" cy="2511769"/>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429752" y="1762282"/>
            <a:ext cx="7549245" cy="7148517"/>
            <a:chOff x="0" y="0"/>
            <a:chExt cx="10065660" cy="9531355"/>
          </a:xfrm>
        </p:grpSpPr>
        <p:grpSp>
          <p:nvGrpSpPr>
            <p:cNvPr id="6" name="Group 6"/>
            <p:cNvGrpSpPr/>
            <p:nvPr/>
          </p:nvGrpSpPr>
          <p:grpSpPr>
            <a:xfrm>
              <a:off x="762346" y="0"/>
              <a:ext cx="9303314" cy="9303314"/>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id="8" name="Freeform 8"/>
            <p:cNvSpPr/>
            <p:nvPr/>
          </p:nvSpPr>
          <p:spPr>
            <a:xfrm flipH="1">
              <a:off x="0" y="6584578"/>
              <a:ext cx="8490115" cy="2946777"/>
            </a:xfrm>
            <a:custGeom>
              <a:avLst/>
              <a:gdLst/>
              <a:ahLst/>
              <a:cxnLst/>
              <a:rect l="l" t="t" r="r" b="b"/>
              <a:pathLst>
                <a:path w="8490115" h="2946777">
                  <a:moveTo>
                    <a:pt x="8490115" y="0"/>
                  </a:moveTo>
                  <a:lnTo>
                    <a:pt x="0" y="0"/>
                  </a:lnTo>
                  <a:lnTo>
                    <a:pt x="0" y="2946777"/>
                  </a:lnTo>
                  <a:lnTo>
                    <a:pt x="8490115" y="2946777"/>
                  </a:lnTo>
                  <a:lnTo>
                    <a:pt x="8490115" y="0"/>
                  </a:lnTo>
                  <a:close/>
                </a:path>
              </a:pathLst>
            </a:custGeom>
            <a:blipFill>
              <a:blip r:embed="rId2">
                <a:alphaModFix amt="51000"/>
              </a:blip>
              <a:stretch>
                <a:fillRect/>
              </a:stretch>
            </a:blipFill>
          </p:spPr>
        </p:sp>
      </p:grpSp>
      <p:sp>
        <p:nvSpPr>
          <p:cNvPr id="9" name="Freeform 9"/>
          <p:cNvSpPr/>
          <p:nvPr/>
        </p:nvSpPr>
        <p:spPr>
          <a:xfrm>
            <a:off x="11469835" y="2316524"/>
            <a:ext cx="6009833" cy="6040033"/>
          </a:xfrm>
          <a:custGeom>
            <a:avLst/>
            <a:gdLst/>
            <a:ahLst/>
            <a:cxnLst/>
            <a:rect l="l" t="t" r="r" b="b"/>
            <a:pathLst>
              <a:path w="6009833" h="6040033">
                <a:moveTo>
                  <a:pt x="0" y="0"/>
                </a:moveTo>
                <a:lnTo>
                  <a:pt x="6009833" y="0"/>
                </a:lnTo>
                <a:lnTo>
                  <a:pt x="6009833" y="6040033"/>
                </a:lnTo>
                <a:lnTo>
                  <a:pt x="0" y="6040033"/>
                </a:lnTo>
                <a:lnTo>
                  <a:pt x="0" y="0"/>
                </a:lnTo>
                <a:close/>
              </a:path>
            </a:pathLst>
          </a:custGeom>
          <a:blipFill>
            <a:blip r:embed="rId3"/>
            <a:stretch>
              <a:fillRect/>
            </a:stretch>
          </a:blipFill>
        </p:spPr>
      </p:sp>
      <p:sp>
        <p:nvSpPr>
          <p:cNvPr id="10" name="TextBox 10"/>
          <p:cNvSpPr txBox="1"/>
          <p:nvPr/>
        </p:nvSpPr>
        <p:spPr>
          <a:xfrm>
            <a:off x="719199" y="1282128"/>
            <a:ext cx="9789083" cy="762000"/>
          </a:xfrm>
          <a:prstGeom prst="rect">
            <a:avLst/>
          </a:prstGeom>
        </p:spPr>
        <p:txBody>
          <a:bodyPr lIns="0" tIns="0" rIns="0" bIns="0" rtlCol="0" anchor="t">
            <a:spAutoFit/>
          </a:bodyPr>
          <a:lstStyle/>
          <a:p>
            <a:pPr>
              <a:lnSpc>
                <a:spcPts val="6000"/>
              </a:lnSpc>
            </a:pPr>
            <a:r>
              <a:rPr lang="en-US" sz="5000">
                <a:solidFill>
                  <a:srgbClr val="0E2C4B"/>
                </a:solidFill>
                <a:latin typeface="Muli Ultra-Bold"/>
              </a:rPr>
              <a:t>MERGE SORT</a:t>
            </a:r>
          </a:p>
        </p:txBody>
      </p:sp>
      <p:sp>
        <p:nvSpPr>
          <p:cNvPr id="11" name="TextBox 11"/>
          <p:cNvSpPr txBox="1"/>
          <p:nvPr/>
        </p:nvSpPr>
        <p:spPr>
          <a:xfrm>
            <a:off x="719199" y="2095500"/>
            <a:ext cx="9953209" cy="7475123"/>
          </a:xfrm>
          <a:prstGeom prst="rect">
            <a:avLst/>
          </a:prstGeom>
        </p:spPr>
        <p:txBody>
          <a:bodyPr lIns="0" tIns="0" rIns="0" bIns="0" rtlCol="0" anchor="t">
            <a:spAutoFit/>
          </a:bodyPr>
          <a:lstStyle/>
          <a:p>
            <a:pPr algn="just">
              <a:lnSpc>
                <a:spcPts val="3919"/>
              </a:lnSpc>
            </a:pPr>
            <a:r>
              <a:rPr lang="en-US" sz="3200" dirty="0" err="1">
                <a:solidFill>
                  <a:srgbClr val="0E2C4B"/>
                </a:solidFill>
                <a:latin typeface="Muli"/>
              </a:rPr>
              <a:t>Algoritma</a:t>
            </a:r>
            <a:r>
              <a:rPr lang="en-US" sz="3200" dirty="0">
                <a:solidFill>
                  <a:srgbClr val="0E2C4B"/>
                </a:solidFill>
                <a:latin typeface="Muli"/>
              </a:rPr>
              <a:t> merge sort </a:t>
            </a:r>
            <a:r>
              <a:rPr lang="en-US" sz="3200" dirty="0" err="1">
                <a:solidFill>
                  <a:srgbClr val="0E2C4B"/>
                </a:solidFill>
                <a:latin typeface="Muli"/>
              </a:rPr>
              <a:t>adalah</a:t>
            </a:r>
            <a:r>
              <a:rPr lang="en-US" sz="3200" dirty="0">
                <a:solidFill>
                  <a:srgbClr val="0E2C4B"/>
                </a:solidFill>
                <a:latin typeface="Muli"/>
              </a:rPr>
              <a:t> </a:t>
            </a:r>
            <a:r>
              <a:rPr lang="en-US" sz="3200" dirty="0" err="1">
                <a:solidFill>
                  <a:srgbClr val="0E2C4B"/>
                </a:solidFill>
                <a:latin typeface="Muli"/>
              </a:rPr>
              <a:t>teknik</a:t>
            </a:r>
            <a:r>
              <a:rPr lang="en-US" sz="3200" dirty="0">
                <a:solidFill>
                  <a:srgbClr val="0E2C4B"/>
                </a:solidFill>
                <a:latin typeface="Muli"/>
              </a:rPr>
              <a:t> </a:t>
            </a:r>
            <a:r>
              <a:rPr lang="en-US" sz="3200" dirty="0" err="1">
                <a:solidFill>
                  <a:srgbClr val="0E2C4B"/>
                </a:solidFill>
                <a:latin typeface="Muli"/>
              </a:rPr>
              <a:t>pengurutan</a:t>
            </a:r>
            <a:r>
              <a:rPr lang="en-US" sz="3200" dirty="0">
                <a:solidFill>
                  <a:srgbClr val="0E2C4B"/>
                </a:solidFill>
                <a:latin typeface="Muli"/>
              </a:rPr>
              <a:t> yang </a:t>
            </a:r>
            <a:r>
              <a:rPr lang="en-US" sz="3200" dirty="0" err="1">
                <a:solidFill>
                  <a:srgbClr val="0E2C4B"/>
                </a:solidFill>
                <a:latin typeface="Muli"/>
              </a:rPr>
              <a:t>menggunakan</a:t>
            </a:r>
            <a:r>
              <a:rPr lang="en-US" sz="3200" dirty="0">
                <a:solidFill>
                  <a:srgbClr val="0E2C4B"/>
                </a:solidFill>
                <a:latin typeface="Muli"/>
              </a:rPr>
              <a:t> </a:t>
            </a:r>
            <a:r>
              <a:rPr lang="en-US" sz="3200" dirty="0" err="1">
                <a:solidFill>
                  <a:srgbClr val="0E2C4B"/>
                </a:solidFill>
                <a:latin typeface="Muli"/>
              </a:rPr>
              <a:t>paradigma</a:t>
            </a:r>
            <a:r>
              <a:rPr lang="en-US" sz="3200" dirty="0">
                <a:solidFill>
                  <a:srgbClr val="0E2C4B"/>
                </a:solidFill>
                <a:latin typeface="Muli"/>
              </a:rPr>
              <a:t> divide-and-conquer. Jadi </a:t>
            </a:r>
            <a:r>
              <a:rPr lang="en-US" sz="3200" dirty="0" err="1">
                <a:solidFill>
                  <a:srgbClr val="0E2C4B"/>
                </a:solidFill>
                <a:latin typeface="Muli"/>
              </a:rPr>
              <a:t>deret</a:t>
            </a:r>
            <a:r>
              <a:rPr lang="en-US" sz="3200" dirty="0">
                <a:solidFill>
                  <a:srgbClr val="0E2C4B"/>
                </a:solidFill>
                <a:latin typeface="Muli"/>
              </a:rPr>
              <a:t> </a:t>
            </a:r>
            <a:r>
              <a:rPr lang="en-US" sz="3200" dirty="0" err="1">
                <a:solidFill>
                  <a:srgbClr val="0E2C4B"/>
                </a:solidFill>
                <a:latin typeface="Muli"/>
              </a:rPr>
              <a:t>bilangan</a:t>
            </a:r>
            <a:r>
              <a:rPr lang="en-US" sz="3200" dirty="0">
                <a:solidFill>
                  <a:srgbClr val="0E2C4B"/>
                </a:solidFill>
                <a:latin typeface="Muli"/>
              </a:rPr>
              <a:t> </a:t>
            </a:r>
            <a:r>
              <a:rPr lang="en-US" sz="3200" dirty="0" err="1">
                <a:solidFill>
                  <a:srgbClr val="0E2C4B"/>
                </a:solidFill>
                <a:latin typeface="Muli"/>
              </a:rPr>
              <a:t>dibagi</a:t>
            </a:r>
            <a:r>
              <a:rPr lang="en-US" sz="3200" dirty="0">
                <a:solidFill>
                  <a:srgbClr val="0E2C4B"/>
                </a:solidFill>
                <a:latin typeface="Muli"/>
              </a:rPr>
              <a:t> </a:t>
            </a:r>
            <a:r>
              <a:rPr lang="en-US" sz="3200" dirty="0" err="1">
                <a:solidFill>
                  <a:srgbClr val="0E2C4B"/>
                </a:solidFill>
                <a:latin typeface="Muli"/>
              </a:rPr>
              <a:t>menjadi</a:t>
            </a:r>
            <a:r>
              <a:rPr lang="en-US" sz="3200" dirty="0">
                <a:solidFill>
                  <a:srgbClr val="0E2C4B"/>
                </a:solidFill>
                <a:latin typeface="Muli"/>
              </a:rPr>
              <a:t> dua </a:t>
            </a:r>
            <a:r>
              <a:rPr lang="en-US" sz="3200" dirty="0" err="1">
                <a:solidFill>
                  <a:srgbClr val="0E2C4B"/>
                </a:solidFill>
                <a:latin typeface="Muli"/>
              </a:rPr>
              <a:t>kelompok</a:t>
            </a:r>
            <a:r>
              <a:rPr lang="en-US" sz="3200" dirty="0">
                <a:solidFill>
                  <a:srgbClr val="0E2C4B"/>
                </a:solidFill>
                <a:latin typeface="Muli"/>
              </a:rPr>
              <a:t>, dan </a:t>
            </a:r>
            <a:r>
              <a:rPr lang="en-US" sz="3200" dirty="0" err="1">
                <a:solidFill>
                  <a:srgbClr val="0E2C4B"/>
                </a:solidFill>
                <a:latin typeface="Muli"/>
              </a:rPr>
              <a:t>tiap-tiap</a:t>
            </a:r>
            <a:r>
              <a:rPr lang="en-US" sz="3200" dirty="0">
                <a:solidFill>
                  <a:srgbClr val="0E2C4B"/>
                </a:solidFill>
                <a:latin typeface="Muli"/>
              </a:rPr>
              <a:t> </a:t>
            </a:r>
            <a:r>
              <a:rPr lang="en-US" sz="3200" dirty="0" err="1">
                <a:solidFill>
                  <a:srgbClr val="0E2C4B"/>
                </a:solidFill>
                <a:latin typeface="Muli"/>
              </a:rPr>
              <a:t>kelompok</a:t>
            </a:r>
            <a:r>
              <a:rPr lang="en-US" sz="3200" dirty="0">
                <a:solidFill>
                  <a:srgbClr val="0E2C4B"/>
                </a:solidFill>
                <a:latin typeface="Muli"/>
              </a:rPr>
              <a:t> </a:t>
            </a:r>
            <a:r>
              <a:rPr lang="en-US" sz="3200" dirty="0" err="1">
                <a:solidFill>
                  <a:srgbClr val="0E2C4B"/>
                </a:solidFill>
                <a:latin typeface="Muli"/>
              </a:rPr>
              <a:t>dibagi-bagi</a:t>
            </a:r>
            <a:r>
              <a:rPr lang="en-US" sz="3200" dirty="0">
                <a:solidFill>
                  <a:srgbClr val="0E2C4B"/>
                </a:solidFill>
                <a:latin typeface="Muli"/>
              </a:rPr>
              <a:t> </a:t>
            </a:r>
            <a:r>
              <a:rPr lang="en-US" sz="3200" dirty="0" err="1">
                <a:solidFill>
                  <a:srgbClr val="0E2C4B"/>
                </a:solidFill>
                <a:latin typeface="Muli"/>
              </a:rPr>
              <a:t>menjadi</a:t>
            </a:r>
            <a:r>
              <a:rPr lang="en-US" sz="3200" dirty="0">
                <a:solidFill>
                  <a:srgbClr val="0E2C4B"/>
                </a:solidFill>
                <a:latin typeface="Muli"/>
              </a:rPr>
              <a:t> dua </a:t>
            </a:r>
            <a:r>
              <a:rPr lang="en-US" sz="3200" dirty="0" err="1">
                <a:solidFill>
                  <a:srgbClr val="0E2C4B"/>
                </a:solidFill>
                <a:latin typeface="Muli"/>
              </a:rPr>
              <a:t>kelompok</a:t>
            </a:r>
            <a:r>
              <a:rPr lang="en-US" sz="3200" dirty="0">
                <a:solidFill>
                  <a:srgbClr val="0E2C4B"/>
                </a:solidFill>
                <a:latin typeface="Muli"/>
              </a:rPr>
              <a:t>. </a:t>
            </a:r>
            <a:r>
              <a:rPr lang="en-US" sz="3200" dirty="0" err="1">
                <a:solidFill>
                  <a:srgbClr val="0E2C4B"/>
                </a:solidFill>
                <a:latin typeface="Muli"/>
              </a:rPr>
              <a:t>Perintah</a:t>
            </a:r>
            <a:r>
              <a:rPr lang="en-US" sz="3200" dirty="0">
                <a:solidFill>
                  <a:srgbClr val="0E2C4B"/>
                </a:solidFill>
                <a:latin typeface="Muli"/>
              </a:rPr>
              <a:t> </a:t>
            </a:r>
            <a:r>
              <a:rPr lang="en-US" sz="3200" dirty="0" err="1">
                <a:solidFill>
                  <a:srgbClr val="0E2C4B"/>
                </a:solidFill>
                <a:latin typeface="Muli"/>
              </a:rPr>
              <a:t>ini</a:t>
            </a:r>
            <a:r>
              <a:rPr lang="en-US" sz="3200" dirty="0">
                <a:solidFill>
                  <a:srgbClr val="0E2C4B"/>
                </a:solidFill>
                <a:latin typeface="Muli"/>
              </a:rPr>
              <a:t> </a:t>
            </a:r>
            <a:r>
              <a:rPr lang="en-US" sz="3200" dirty="0" err="1">
                <a:solidFill>
                  <a:srgbClr val="0E2C4B"/>
                </a:solidFill>
                <a:latin typeface="Muli"/>
              </a:rPr>
              <a:t>dikerjakan</a:t>
            </a:r>
            <a:r>
              <a:rPr lang="en-US" sz="3200" dirty="0">
                <a:solidFill>
                  <a:srgbClr val="0E2C4B"/>
                </a:solidFill>
                <a:latin typeface="Muli"/>
              </a:rPr>
              <a:t> </a:t>
            </a:r>
            <a:r>
              <a:rPr lang="en-US" sz="3200" dirty="0" err="1">
                <a:solidFill>
                  <a:srgbClr val="0E2C4B"/>
                </a:solidFill>
                <a:latin typeface="Muli"/>
              </a:rPr>
              <a:t>berulang-ulang</a:t>
            </a:r>
            <a:r>
              <a:rPr lang="en-US" sz="3200" dirty="0">
                <a:solidFill>
                  <a:srgbClr val="0E2C4B"/>
                </a:solidFill>
                <a:latin typeface="Muli"/>
              </a:rPr>
              <a:t> </a:t>
            </a:r>
            <a:r>
              <a:rPr lang="en-US" sz="3200" dirty="0" err="1">
                <a:solidFill>
                  <a:srgbClr val="0E2C4B"/>
                </a:solidFill>
                <a:latin typeface="Muli"/>
              </a:rPr>
              <a:t>hingga</a:t>
            </a:r>
            <a:r>
              <a:rPr lang="en-US" sz="3200" dirty="0">
                <a:solidFill>
                  <a:srgbClr val="0E2C4B"/>
                </a:solidFill>
                <a:latin typeface="Muli"/>
              </a:rPr>
              <a:t> </a:t>
            </a:r>
            <a:r>
              <a:rPr lang="en-US" sz="3200" dirty="0" err="1">
                <a:solidFill>
                  <a:srgbClr val="0E2C4B"/>
                </a:solidFill>
                <a:latin typeface="Muli"/>
              </a:rPr>
              <a:t>tiap</a:t>
            </a:r>
            <a:r>
              <a:rPr lang="en-US" sz="3200" dirty="0">
                <a:solidFill>
                  <a:srgbClr val="0E2C4B"/>
                </a:solidFill>
                <a:latin typeface="Muli"/>
              </a:rPr>
              <a:t> </a:t>
            </a:r>
            <a:r>
              <a:rPr lang="en-US" sz="3200" dirty="0" err="1">
                <a:solidFill>
                  <a:srgbClr val="0E2C4B"/>
                </a:solidFill>
                <a:latin typeface="Muli"/>
              </a:rPr>
              <a:t>kelompok</a:t>
            </a:r>
            <a:r>
              <a:rPr lang="en-US" sz="3200" dirty="0">
                <a:solidFill>
                  <a:srgbClr val="0E2C4B"/>
                </a:solidFill>
                <a:latin typeface="Muli"/>
              </a:rPr>
              <a:t> </a:t>
            </a:r>
            <a:r>
              <a:rPr lang="en-US" sz="3200" dirty="0" err="1">
                <a:solidFill>
                  <a:srgbClr val="0E2C4B"/>
                </a:solidFill>
                <a:latin typeface="Muli"/>
              </a:rPr>
              <a:t>hanya</a:t>
            </a:r>
            <a:r>
              <a:rPr lang="en-US" sz="3200" dirty="0">
                <a:solidFill>
                  <a:srgbClr val="0E2C4B"/>
                </a:solidFill>
                <a:latin typeface="Muli"/>
              </a:rPr>
              <a:t> </a:t>
            </a:r>
            <a:r>
              <a:rPr lang="en-US" sz="3200" dirty="0" err="1">
                <a:solidFill>
                  <a:srgbClr val="0E2C4B"/>
                </a:solidFill>
                <a:latin typeface="Muli"/>
              </a:rPr>
              <a:t>mempunyai</a:t>
            </a:r>
            <a:r>
              <a:rPr lang="en-US" sz="3200" dirty="0">
                <a:solidFill>
                  <a:srgbClr val="0E2C4B"/>
                </a:solidFill>
                <a:latin typeface="Muli"/>
              </a:rPr>
              <a:t> </a:t>
            </a:r>
            <a:r>
              <a:rPr lang="en-US" sz="3200" dirty="0" err="1">
                <a:solidFill>
                  <a:srgbClr val="0E2C4B"/>
                </a:solidFill>
                <a:latin typeface="Muli"/>
              </a:rPr>
              <a:t>satu</a:t>
            </a:r>
            <a:r>
              <a:rPr lang="en-US" sz="3200" dirty="0">
                <a:solidFill>
                  <a:srgbClr val="0E2C4B"/>
                </a:solidFill>
                <a:latin typeface="Muli"/>
              </a:rPr>
              <a:t> </a:t>
            </a:r>
            <a:r>
              <a:rPr lang="en-US" sz="3200" dirty="0" err="1">
                <a:solidFill>
                  <a:srgbClr val="0E2C4B"/>
                </a:solidFill>
                <a:latin typeface="Muli"/>
              </a:rPr>
              <a:t>elemen</a:t>
            </a:r>
            <a:r>
              <a:rPr lang="en-US" sz="3200" dirty="0">
                <a:solidFill>
                  <a:srgbClr val="0E2C4B"/>
                </a:solidFill>
                <a:latin typeface="Muli"/>
              </a:rPr>
              <a:t>. Langkah </a:t>
            </a:r>
            <a:r>
              <a:rPr lang="en-US" sz="3200" dirty="0" err="1">
                <a:solidFill>
                  <a:srgbClr val="0E2C4B"/>
                </a:solidFill>
                <a:latin typeface="Muli"/>
              </a:rPr>
              <a:t>berikutnya</a:t>
            </a:r>
            <a:r>
              <a:rPr lang="en-US" sz="3200" dirty="0">
                <a:solidFill>
                  <a:srgbClr val="0E2C4B"/>
                </a:solidFill>
                <a:latin typeface="Muli"/>
              </a:rPr>
              <a:t> </a:t>
            </a:r>
            <a:r>
              <a:rPr lang="en-US" sz="3200" dirty="0" err="1">
                <a:solidFill>
                  <a:srgbClr val="0E2C4B"/>
                </a:solidFill>
                <a:latin typeface="Muli"/>
              </a:rPr>
              <a:t>adalah</a:t>
            </a:r>
            <a:r>
              <a:rPr lang="en-US" sz="3200" dirty="0">
                <a:solidFill>
                  <a:srgbClr val="0E2C4B"/>
                </a:solidFill>
                <a:latin typeface="Muli"/>
              </a:rPr>
              <a:t> </a:t>
            </a:r>
            <a:r>
              <a:rPr lang="en-US" sz="3200" dirty="0" err="1">
                <a:solidFill>
                  <a:srgbClr val="0E2C4B"/>
                </a:solidFill>
                <a:latin typeface="Muli"/>
              </a:rPr>
              <a:t>tiap-tiap</a:t>
            </a:r>
            <a:r>
              <a:rPr lang="en-US" sz="3200" dirty="0">
                <a:solidFill>
                  <a:srgbClr val="0E2C4B"/>
                </a:solidFill>
                <a:latin typeface="Muli"/>
              </a:rPr>
              <a:t> </a:t>
            </a:r>
            <a:r>
              <a:rPr lang="en-US" sz="3200" dirty="0" err="1">
                <a:solidFill>
                  <a:srgbClr val="0E2C4B"/>
                </a:solidFill>
                <a:latin typeface="Muli"/>
              </a:rPr>
              <a:t>kelompok</a:t>
            </a:r>
            <a:r>
              <a:rPr lang="en-US" sz="3200" dirty="0">
                <a:solidFill>
                  <a:srgbClr val="0E2C4B"/>
                </a:solidFill>
                <a:latin typeface="Muli"/>
              </a:rPr>
              <a:t> paling </a:t>
            </a:r>
            <a:r>
              <a:rPr lang="en-US" sz="3200" dirty="0" err="1">
                <a:solidFill>
                  <a:srgbClr val="0E2C4B"/>
                </a:solidFill>
                <a:latin typeface="Muli"/>
              </a:rPr>
              <a:t>kecil</a:t>
            </a:r>
            <a:r>
              <a:rPr lang="en-US" sz="3200" dirty="0">
                <a:solidFill>
                  <a:srgbClr val="0E2C4B"/>
                </a:solidFill>
                <a:latin typeface="Muli"/>
              </a:rPr>
              <a:t> </a:t>
            </a:r>
            <a:r>
              <a:rPr lang="en-US" sz="3200" dirty="0" err="1">
                <a:solidFill>
                  <a:srgbClr val="0E2C4B"/>
                </a:solidFill>
                <a:latin typeface="Muli"/>
              </a:rPr>
              <a:t>tersebut</a:t>
            </a:r>
            <a:r>
              <a:rPr lang="en-US" sz="3200" dirty="0">
                <a:solidFill>
                  <a:srgbClr val="0E2C4B"/>
                </a:solidFill>
                <a:latin typeface="Muli"/>
              </a:rPr>
              <a:t> </a:t>
            </a:r>
            <a:r>
              <a:rPr lang="en-US" sz="3200" dirty="0" err="1">
                <a:solidFill>
                  <a:srgbClr val="0E2C4B"/>
                </a:solidFill>
                <a:latin typeface="Muli"/>
              </a:rPr>
              <a:t>datanya</a:t>
            </a:r>
            <a:r>
              <a:rPr lang="en-US" sz="3200" dirty="0">
                <a:solidFill>
                  <a:srgbClr val="0E2C4B"/>
                </a:solidFill>
                <a:latin typeface="Muli"/>
              </a:rPr>
              <a:t> </a:t>
            </a:r>
            <a:r>
              <a:rPr lang="en-US" sz="3200" dirty="0" err="1">
                <a:solidFill>
                  <a:srgbClr val="0E2C4B"/>
                </a:solidFill>
                <a:latin typeface="Muli"/>
              </a:rPr>
              <a:t>diurutkan</a:t>
            </a:r>
            <a:r>
              <a:rPr lang="en-US" sz="3200" dirty="0">
                <a:solidFill>
                  <a:srgbClr val="0E2C4B"/>
                </a:solidFill>
                <a:latin typeface="Muli"/>
              </a:rPr>
              <a:t>, </a:t>
            </a:r>
            <a:r>
              <a:rPr lang="en-US" sz="3200" dirty="0" err="1">
                <a:solidFill>
                  <a:srgbClr val="0E2C4B"/>
                </a:solidFill>
                <a:latin typeface="Muli"/>
              </a:rPr>
              <a:t>diperoleh</a:t>
            </a:r>
            <a:r>
              <a:rPr lang="en-US" sz="3200" dirty="0">
                <a:solidFill>
                  <a:srgbClr val="0E2C4B"/>
                </a:solidFill>
                <a:latin typeface="Muli"/>
              </a:rPr>
              <a:t> data </a:t>
            </a:r>
            <a:r>
              <a:rPr lang="en-US" sz="3200" dirty="0" err="1">
                <a:solidFill>
                  <a:srgbClr val="0E2C4B"/>
                </a:solidFill>
                <a:latin typeface="Muli"/>
              </a:rPr>
              <a:t>terurut</a:t>
            </a:r>
            <a:r>
              <a:rPr lang="en-US" sz="3200" dirty="0">
                <a:solidFill>
                  <a:srgbClr val="0E2C4B"/>
                </a:solidFill>
                <a:latin typeface="Muli"/>
              </a:rPr>
              <a:t> </a:t>
            </a:r>
            <a:r>
              <a:rPr lang="en-US" sz="3200" dirty="0" err="1">
                <a:solidFill>
                  <a:srgbClr val="0E2C4B"/>
                </a:solidFill>
                <a:latin typeface="Muli"/>
              </a:rPr>
              <a:t>secara</a:t>
            </a:r>
            <a:r>
              <a:rPr lang="en-US" sz="3200" dirty="0">
                <a:solidFill>
                  <a:srgbClr val="0E2C4B"/>
                </a:solidFill>
                <a:latin typeface="Muli"/>
              </a:rPr>
              <a:t> </a:t>
            </a:r>
            <a:r>
              <a:rPr lang="en-US" sz="3200" dirty="0" err="1">
                <a:solidFill>
                  <a:srgbClr val="0E2C4B"/>
                </a:solidFill>
                <a:latin typeface="Muli"/>
              </a:rPr>
              <a:t>relatif</a:t>
            </a:r>
            <a:r>
              <a:rPr lang="en-US" sz="3200" dirty="0">
                <a:solidFill>
                  <a:srgbClr val="0E2C4B"/>
                </a:solidFill>
                <a:latin typeface="Muli"/>
              </a:rPr>
              <a:t>. </a:t>
            </a:r>
            <a:r>
              <a:rPr lang="en-US" sz="3200" dirty="0" err="1">
                <a:solidFill>
                  <a:srgbClr val="0E2C4B"/>
                </a:solidFill>
                <a:latin typeface="Muli"/>
              </a:rPr>
              <a:t>Selanjutnya</a:t>
            </a:r>
            <a:r>
              <a:rPr lang="en-US" sz="3200" dirty="0">
                <a:solidFill>
                  <a:srgbClr val="0E2C4B"/>
                </a:solidFill>
                <a:latin typeface="Muli"/>
              </a:rPr>
              <a:t> </a:t>
            </a:r>
            <a:r>
              <a:rPr lang="en-US" sz="3200" dirty="0" err="1">
                <a:solidFill>
                  <a:srgbClr val="0E2C4B"/>
                </a:solidFill>
                <a:latin typeface="Muli"/>
              </a:rPr>
              <a:t>adalah</a:t>
            </a:r>
            <a:r>
              <a:rPr lang="en-US" sz="3200" dirty="0">
                <a:solidFill>
                  <a:srgbClr val="0E2C4B"/>
                </a:solidFill>
                <a:latin typeface="Muli"/>
              </a:rPr>
              <a:t> </a:t>
            </a:r>
            <a:r>
              <a:rPr lang="en-US" sz="3200" dirty="0" err="1">
                <a:solidFill>
                  <a:srgbClr val="0E2C4B"/>
                </a:solidFill>
                <a:latin typeface="Muli"/>
              </a:rPr>
              <a:t>menggabungkan</a:t>
            </a:r>
            <a:r>
              <a:rPr lang="en-US" sz="3200" dirty="0">
                <a:solidFill>
                  <a:srgbClr val="0E2C4B"/>
                </a:solidFill>
                <a:latin typeface="Muli"/>
              </a:rPr>
              <a:t> dua </a:t>
            </a:r>
            <a:r>
              <a:rPr lang="en-US" sz="3200" dirty="0" err="1">
                <a:solidFill>
                  <a:srgbClr val="0E2C4B"/>
                </a:solidFill>
                <a:latin typeface="Muli"/>
              </a:rPr>
              <a:t>kelompok</a:t>
            </a:r>
            <a:r>
              <a:rPr lang="en-US" sz="3200" dirty="0">
                <a:solidFill>
                  <a:srgbClr val="0E2C4B"/>
                </a:solidFill>
                <a:latin typeface="Muli"/>
              </a:rPr>
              <a:t> </a:t>
            </a:r>
            <a:r>
              <a:rPr lang="en-US" sz="3200" dirty="0" err="1">
                <a:solidFill>
                  <a:srgbClr val="0E2C4B"/>
                </a:solidFill>
                <a:latin typeface="Muli"/>
              </a:rPr>
              <a:t>terkecil</a:t>
            </a:r>
            <a:r>
              <a:rPr lang="en-US" sz="3200" dirty="0">
                <a:solidFill>
                  <a:srgbClr val="0E2C4B"/>
                </a:solidFill>
                <a:latin typeface="Muli"/>
              </a:rPr>
              <a:t> </a:t>
            </a:r>
            <a:r>
              <a:rPr lang="en-US" sz="3200" dirty="0" err="1">
                <a:solidFill>
                  <a:srgbClr val="0E2C4B"/>
                </a:solidFill>
                <a:latin typeface="Muli"/>
              </a:rPr>
              <a:t>untuk</a:t>
            </a:r>
            <a:r>
              <a:rPr lang="en-US" sz="3200" dirty="0">
                <a:solidFill>
                  <a:srgbClr val="0E2C4B"/>
                </a:solidFill>
                <a:latin typeface="Muli"/>
              </a:rPr>
              <a:t> </a:t>
            </a:r>
            <a:r>
              <a:rPr lang="en-US" sz="3200" dirty="0" err="1">
                <a:solidFill>
                  <a:srgbClr val="0E2C4B"/>
                </a:solidFill>
                <a:latin typeface="Muli"/>
              </a:rPr>
              <a:t>membentuk</a:t>
            </a:r>
            <a:r>
              <a:rPr lang="en-US" sz="3200" dirty="0">
                <a:solidFill>
                  <a:srgbClr val="0E2C4B"/>
                </a:solidFill>
                <a:latin typeface="Muli"/>
              </a:rPr>
              <a:t> </a:t>
            </a:r>
            <a:r>
              <a:rPr lang="en-US" sz="3200" dirty="0" err="1">
                <a:solidFill>
                  <a:srgbClr val="0E2C4B"/>
                </a:solidFill>
                <a:latin typeface="Muli"/>
              </a:rPr>
              <a:t>kelompok</a:t>
            </a:r>
            <a:r>
              <a:rPr lang="en-US" sz="3200" dirty="0">
                <a:solidFill>
                  <a:srgbClr val="0E2C4B"/>
                </a:solidFill>
                <a:latin typeface="Muli"/>
              </a:rPr>
              <a:t> </a:t>
            </a:r>
            <a:r>
              <a:rPr lang="en-US" sz="3200" dirty="0" err="1">
                <a:solidFill>
                  <a:srgbClr val="0E2C4B"/>
                </a:solidFill>
                <a:latin typeface="Muli"/>
              </a:rPr>
              <a:t>lebih</a:t>
            </a:r>
            <a:r>
              <a:rPr lang="en-US" sz="3200" dirty="0">
                <a:solidFill>
                  <a:srgbClr val="0E2C4B"/>
                </a:solidFill>
                <a:latin typeface="Muli"/>
              </a:rPr>
              <a:t> </a:t>
            </a:r>
            <a:r>
              <a:rPr lang="en-US" sz="3200" dirty="0" err="1">
                <a:solidFill>
                  <a:srgbClr val="0E2C4B"/>
                </a:solidFill>
                <a:latin typeface="Muli"/>
              </a:rPr>
              <a:t>besar</a:t>
            </a:r>
            <a:r>
              <a:rPr lang="en-US" sz="3200" dirty="0">
                <a:solidFill>
                  <a:srgbClr val="0E2C4B"/>
                </a:solidFill>
                <a:latin typeface="Muli"/>
              </a:rPr>
              <a:t> dan </a:t>
            </a:r>
            <a:r>
              <a:rPr lang="en-US" sz="3200" dirty="0" err="1">
                <a:solidFill>
                  <a:srgbClr val="0E2C4B"/>
                </a:solidFill>
                <a:latin typeface="Muli"/>
              </a:rPr>
              <a:t>mengurutkan</a:t>
            </a:r>
            <a:r>
              <a:rPr lang="en-US" sz="3200" dirty="0">
                <a:solidFill>
                  <a:srgbClr val="0E2C4B"/>
                </a:solidFill>
                <a:latin typeface="Muli"/>
              </a:rPr>
              <a:t> </a:t>
            </a:r>
            <a:r>
              <a:rPr lang="en-US" sz="3200" dirty="0" err="1">
                <a:solidFill>
                  <a:srgbClr val="0E2C4B"/>
                </a:solidFill>
                <a:latin typeface="Muli"/>
              </a:rPr>
              <a:t>elemen-elemen</a:t>
            </a:r>
            <a:r>
              <a:rPr lang="en-US" sz="3200" dirty="0">
                <a:solidFill>
                  <a:srgbClr val="0E2C4B"/>
                </a:solidFill>
                <a:latin typeface="Muli"/>
              </a:rPr>
              <a:t> </a:t>
            </a:r>
            <a:r>
              <a:rPr lang="en-US" sz="3200" dirty="0" err="1">
                <a:solidFill>
                  <a:srgbClr val="0E2C4B"/>
                </a:solidFill>
                <a:latin typeface="Muli"/>
              </a:rPr>
              <a:t>didalamnya</a:t>
            </a:r>
            <a:r>
              <a:rPr lang="en-US" sz="3200" dirty="0">
                <a:solidFill>
                  <a:srgbClr val="0E2C4B"/>
                </a:solidFill>
                <a:latin typeface="Muli"/>
              </a:rPr>
              <a:t>, </a:t>
            </a:r>
            <a:r>
              <a:rPr lang="en-US" sz="3200" dirty="0" err="1">
                <a:solidFill>
                  <a:srgbClr val="0E2C4B"/>
                </a:solidFill>
                <a:latin typeface="Muli"/>
              </a:rPr>
              <a:t>hingga</a:t>
            </a:r>
            <a:r>
              <a:rPr lang="en-US" sz="3200" dirty="0">
                <a:solidFill>
                  <a:srgbClr val="0E2C4B"/>
                </a:solidFill>
                <a:latin typeface="Muli"/>
              </a:rPr>
              <a:t> </a:t>
            </a:r>
            <a:r>
              <a:rPr lang="en-US" sz="3200" dirty="0" err="1">
                <a:solidFill>
                  <a:srgbClr val="0E2C4B"/>
                </a:solidFill>
                <a:latin typeface="Muli"/>
              </a:rPr>
              <a:t>didapat</a:t>
            </a:r>
            <a:r>
              <a:rPr lang="en-US" sz="3200" dirty="0">
                <a:solidFill>
                  <a:srgbClr val="0E2C4B"/>
                </a:solidFill>
                <a:latin typeface="Muli"/>
              </a:rPr>
              <a:t> data </a:t>
            </a:r>
            <a:r>
              <a:rPr lang="en-US" sz="3200" dirty="0" err="1">
                <a:solidFill>
                  <a:srgbClr val="0E2C4B"/>
                </a:solidFill>
                <a:latin typeface="Muli"/>
              </a:rPr>
              <a:t>terurut</a:t>
            </a:r>
            <a:r>
              <a:rPr lang="en-US" sz="3200" dirty="0">
                <a:solidFill>
                  <a:srgbClr val="0E2C4B"/>
                </a:solidFill>
                <a:latin typeface="Muli"/>
              </a:rPr>
              <a:t> </a:t>
            </a:r>
            <a:r>
              <a:rPr lang="en-US" sz="3200" dirty="0" err="1">
                <a:solidFill>
                  <a:srgbClr val="0E2C4B"/>
                </a:solidFill>
                <a:latin typeface="Muli"/>
              </a:rPr>
              <a:t>secara</a:t>
            </a:r>
            <a:r>
              <a:rPr lang="en-US" sz="3200" dirty="0">
                <a:solidFill>
                  <a:srgbClr val="0E2C4B"/>
                </a:solidFill>
                <a:latin typeface="Muli"/>
              </a:rPr>
              <a:t> </a:t>
            </a:r>
            <a:r>
              <a:rPr lang="en-US" sz="3200" dirty="0" err="1">
                <a:solidFill>
                  <a:srgbClr val="0E2C4B"/>
                </a:solidFill>
                <a:latin typeface="Muli"/>
              </a:rPr>
              <a:t>relatif</a:t>
            </a:r>
            <a:r>
              <a:rPr lang="en-US" sz="3200" dirty="0">
                <a:solidFill>
                  <a:srgbClr val="0E2C4B"/>
                </a:solidFill>
                <a:latin typeface="Muli"/>
              </a:rPr>
              <a:t>. </a:t>
            </a:r>
            <a:r>
              <a:rPr lang="en-US" sz="3200" dirty="0" err="1">
                <a:solidFill>
                  <a:srgbClr val="0E2C4B"/>
                </a:solidFill>
                <a:latin typeface="Muli"/>
              </a:rPr>
              <a:t>Perintah</a:t>
            </a:r>
            <a:r>
              <a:rPr lang="en-US" sz="3200" dirty="0">
                <a:solidFill>
                  <a:srgbClr val="0E2C4B"/>
                </a:solidFill>
                <a:latin typeface="Muli"/>
              </a:rPr>
              <a:t> </a:t>
            </a:r>
            <a:r>
              <a:rPr lang="en-US" sz="3200" dirty="0" err="1">
                <a:solidFill>
                  <a:srgbClr val="0E2C4B"/>
                </a:solidFill>
                <a:latin typeface="Muli"/>
              </a:rPr>
              <a:t>ini</a:t>
            </a:r>
            <a:r>
              <a:rPr lang="en-US" sz="3200" dirty="0">
                <a:solidFill>
                  <a:srgbClr val="0E2C4B"/>
                </a:solidFill>
                <a:latin typeface="Muli"/>
              </a:rPr>
              <a:t> </a:t>
            </a:r>
            <a:r>
              <a:rPr lang="en-US" sz="3200" dirty="0" err="1">
                <a:solidFill>
                  <a:srgbClr val="0E2C4B"/>
                </a:solidFill>
                <a:latin typeface="Muli"/>
              </a:rPr>
              <a:t>dikerjakan</a:t>
            </a:r>
            <a:r>
              <a:rPr lang="en-US" sz="3200" dirty="0">
                <a:solidFill>
                  <a:srgbClr val="0E2C4B"/>
                </a:solidFill>
                <a:latin typeface="Muli"/>
              </a:rPr>
              <a:t> </a:t>
            </a:r>
            <a:r>
              <a:rPr lang="en-US" sz="3200" dirty="0" err="1">
                <a:solidFill>
                  <a:srgbClr val="0E2C4B"/>
                </a:solidFill>
                <a:latin typeface="Muli"/>
              </a:rPr>
              <a:t>berulang-ulang</a:t>
            </a:r>
            <a:r>
              <a:rPr lang="en-US" sz="3200" dirty="0">
                <a:solidFill>
                  <a:srgbClr val="0E2C4B"/>
                </a:solidFill>
                <a:latin typeface="Muli"/>
              </a:rPr>
              <a:t> </a:t>
            </a:r>
            <a:r>
              <a:rPr lang="en-US" sz="3200" dirty="0" err="1">
                <a:solidFill>
                  <a:srgbClr val="0E2C4B"/>
                </a:solidFill>
                <a:latin typeface="Muli"/>
              </a:rPr>
              <a:t>hingga</a:t>
            </a:r>
            <a:r>
              <a:rPr lang="en-US" sz="3200" dirty="0">
                <a:solidFill>
                  <a:srgbClr val="0E2C4B"/>
                </a:solidFill>
                <a:latin typeface="Muli"/>
              </a:rPr>
              <a:t> </a:t>
            </a:r>
            <a:r>
              <a:rPr lang="en-US" sz="3200" dirty="0" err="1">
                <a:solidFill>
                  <a:srgbClr val="0E2C4B"/>
                </a:solidFill>
                <a:latin typeface="Muli"/>
              </a:rPr>
              <a:t>semua</a:t>
            </a:r>
            <a:r>
              <a:rPr lang="en-US" sz="3200" dirty="0">
                <a:solidFill>
                  <a:srgbClr val="0E2C4B"/>
                </a:solidFill>
                <a:latin typeface="Muli"/>
              </a:rPr>
              <a:t> </a:t>
            </a:r>
            <a:r>
              <a:rPr lang="en-US" sz="3200" dirty="0" err="1">
                <a:solidFill>
                  <a:srgbClr val="0E2C4B"/>
                </a:solidFill>
                <a:latin typeface="Muli"/>
              </a:rPr>
              <a:t>elemen</a:t>
            </a:r>
            <a:r>
              <a:rPr lang="en-US" sz="3200" dirty="0">
                <a:solidFill>
                  <a:srgbClr val="0E2C4B"/>
                </a:solidFill>
                <a:latin typeface="Muli"/>
              </a:rPr>
              <a:t> </a:t>
            </a:r>
            <a:r>
              <a:rPr lang="en-US" sz="3200" dirty="0" err="1">
                <a:solidFill>
                  <a:srgbClr val="0E2C4B"/>
                </a:solidFill>
                <a:latin typeface="Muli"/>
              </a:rPr>
              <a:t>dalam</a:t>
            </a:r>
            <a:r>
              <a:rPr lang="en-US" sz="3200" dirty="0">
                <a:solidFill>
                  <a:srgbClr val="0E2C4B"/>
                </a:solidFill>
                <a:latin typeface="Muli"/>
              </a:rPr>
              <a:t> </a:t>
            </a:r>
            <a:r>
              <a:rPr lang="en-US" sz="3200" dirty="0" err="1">
                <a:solidFill>
                  <a:srgbClr val="0E2C4B"/>
                </a:solidFill>
                <a:latin typeface="Muli"/>
              </a:rPr>
              <a:t>deret</a:t>
            </a:r>
            <a:r>
              <a:rPr lang="en-US" sz="3200" dirty="0">
                <a:solidFill>
                  <a:srgbClr val="0E2C4B"/>
                </a:solidFill>
                <a:latin typeface="Muli"/>
              </a:rPr>
              <a:t> </a:t>
            </a:r>
            <a:r>
              <a:rPr lang="en-US" sz="3200" dirty="0" err="1">
                <a:solidFill>
                  <a:srgbClr val="0E2C4B"/>
                </a:solidFill>
                <a:latin typeface="Muli"/>
              </a:rPr>
              <a:t>menjadi</a:t>
            </a:r>
            <a:r>
              <a:rPr lang="en-US" sz="3200" dirty="0">
                <a:solidFill>
                  <a:srgbClr val="0E2C4B"/>
                </a:solidFill>
                <a:latin typeface="Muli"/>
              </a:rPr>
              <a:t> </a:t>
            </a:r>
            <a:r>
              <a:rPr lang="en-US" sz="3200" dirty="0" err="1">
                <a:solidFill>
                  <a:srgbClr val="0E2C4B"/>
                </a:solidFill>
                <a:latin typeface="Muli"/>
              </a:rPr>
              <a:t>satu</a:t>
            </a:r>
            <a:r>
              <a:rPr lang="en-US" sz="3200" dirty="0">
                <a:solidFill>
                  <a:srgbClr val="0E2C4B"/>
                </a:solidFill>
                <a:latin typeface="Muli"/>
              </a:rPr>
              <a:t> </a:t>
            </a:r>
            <a:r>
              <a:rPr lang="en-US" sz="3200" dirty="0" err="1">
                <a:solidFill>
                  <a:srgbClr val="0E2C4B"/>
                </a:solidFill>
                <a:latin typeface="Muli"/>
              </a:rPr>
              <a:t>bagian</a:t>
            </a:r>
            <a:r>
              <a:rPr lang="en-US" sz="3200" dirty="0">
                <a:solidFill>
                  <a:srgbClr val="0E2C4B"/>
                </a:solidFill>
                <a:latin typeface="Muli"/>
              </a:rPr>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2F3F4"/>
        </a:solidFill>
        <a:effectLst/>
      </p:bgPr>
    </p:bg>
    <p:spTree>
      <p:nvGrpSpPr>
        <p:cNvPr id="1" name=""/>
        <p:cNvGrpSpPr/>
        <p:nvPr/>
      </p:nvGrpSpPr>
      <p:grpSpPr>
        <a:xfrm>
          <a:off x="0" y="0"/>
          <a:ext cx="0" cy="0"/>
          <a:chOff x="0" y="0"/>
          <a:chExt cx="0" cy="0"/>
        </a:xfrm>
      </p:grpSpPr>
      <p:grpSp>
        <p:nvGrpSpPr>
          <p:cNvPr id="2" name="Group 2"/>
          <p:cNvGrpSpPr/>
          <p:nvPr/>
        </p:nvGrpSpPr>
        <p:grpSpPr>
          <a:xfrm>
            <a:off x="308661" y="419100"/>
            <a:ext cx="17670677" cy="9739391"/>
            <a:chOff x="0" y="0"/>
            <a:chExt cx="4654006" cy="2565107"/>
          </a:xfrm>
        </p:grpSpPr>
        <p:sp>
          <p:nvSpPr>
            <p:cNvPr id="3" name="Freeform 3"/>
            <p:cNvSpPr/>
            <p:nvPr/>
          </p:nvSpPr>
          <p:spPr>
            <a:xfrm>
              <a:off x="0" y="0"/>
              <a:ext cx="4654005" cy="2565107"/>
            </a:xfrm>
            <a:custGeom>
              <a:avLst/>
              <a:gdLst/>
              <a:ahLst/>
              <a:cxnLst/>
              <a:rect l="l" t="t" r="r" b="b"/>
              <a:pathLst>
                <a:path w="4654005" h="2565107">
                  <a:moveTo>
                    <a:pt x="22344" y="0"/>
                  </a:moveTo>
                  <a:lnTo>
                    <a:pt x="4631661" y="0"/>
                  </a:lnTo>
                  <a:cubicBezTo>
                    <a:pt x="4644001" y="0"/>
                    <a:pt x="4654005" y="10004"/>
                    <a:pt x="4654005" y="22344"/>
                  </a:cubicBezTo>
                  <a:lnTo>
                    <a:pt x="4654005" y="2542763"/>
                  </a:lnTo>
                  <a:cubicBezTo>
                    <a:pt x="4654005" y="2548689"/>
                    <a:pt x="4651651" y="2554372"/>
                    <a:pt x="4647461" y="2558562"/>
                  </a:cubicBezTo>
                  <a:cubicBezTo>
                    <a:pt x="4643270" y="2562753"/>
                    <a:pt x="4637587" y="2565107"/>
                    <a:pt x="4631661" y="2565107"/>
                  </a:cubicBezTo>
                  <a:lnTo>
                    <a:pt x="22344" y="2565107"/>
                  </a:lnTo>
                  <a:cubicBezTo>
                    <a:pt x="16418" y="2565107"/>
                    <a:pt x="10735" y="2562753"/>
                    <a:pt x="6544" y="2558562"/>
                  </a:cubicBezTo>
                  <a:cubicBezTo>
                    <a:pt x="2354" y="2554372"/>
                    <a:pt x="0" y="2548689"/>
                    <a:pt x="0" y="2542763"/>
                  </a:cubicBezTo>
                  <a:lnTo>
                    <a:pt x="0" y="22344"/>
                  </a:lnTo>
                  <a:cubicBezTo>
                    <a:pt x="0" y="10004"/>
                    <a:pt x="10004" y="0"/>
                    <a:pt x="22344" y="0"/>
                  </a:cubicBezTo>
                  <a:close/>
                </a:path>
              </a:pathLst>
            </a:custGeom>
            <a:solidFill>
              <a:srgbClr val="FFF1D8"/>
            </a:solidFill>
            <a:ln cap="rnd">
              <a:noFill/>
              <a:prstDash val="solid"/>
              <a:round/>
            </a:ln>
          </p:spPr>
        </p:sp>
        <p:sp>
          <p:nvSpPr>
            <p:cNvPr id="4" name="TextBox 4"/>
            <p:cNvSpPr txBox="1"/>
            <p:nvPr/>
          </p:nvSpPr>
          <p:spPr>
            <a:xfrm>
              <a:off x="0" y="-38100"/>
              <a:ext cx="4654006" cy="2603207"/>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290845" y="1610804"/>
            <a:ext cx="7262025" cy="3345929"/>
            <a:chOff x="0" y="0"/>
            <a:chExt cx="4778020" cy="2301877"/>
          </a:xfrm>
        </p:grpSpPr>
        <p:sp>
          <p:nvSpPr>
            <p:cNvPr id="6" name="Freeform 6"/>
            <p:cNvSpPr/>
            <p:nvPr/>
          </p:nvSpPr>
          <p:spPr>
            <a:xfrm>
              <a:off x="0" y="0"/>
              <a:ext cx="4778020" cy="2301877"/>
            </a:xfrm>
            <a:custGeom>
              <a:avLst/>
              <a:gdLst/>
              <a:ahLst/>
              <a:cxnLst/>
              <a:rect l="l" t="t" r="r" b="b"/>
              <a:pathLst>
                <a:path w="4778020" h="2301877">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solidFill>
              <a:srgbClr val="FFFFFF"/>
            </a:solidFill>
          </p:spPr>
        </p:sp>
      </p:grpSp>
      <p:grpSp>
        <p:nvGrpSpPr>
          <p:cNvPr id="7" name="Group 7"/>
          <p:cNvGrpSpPr/>
          <p:nvPr/>
        </p:nvGrpSpPr>
        <p:grpSpPr>
          <a:xfrm>
            <a:off x="328591" y="7627534"/>
            <a:ext cx="7224279" cy="2358155"/>
            <a:chOff x="0" y="0"/>
            <a:chExt cx="4778020" cy="2301877"/>
          </a:xfrm>
        </p:grpSpPr>
        <p:sp>
          <p:nvSpPr>
            <p:cNvPr id="8" name="Freeform 8"/>
            <p:cNvSpPr/>
            <p:nvPr/>
          </p:nvSpPr>
          <p:spPr>
            <a:xfrm>
              <a:off x="0" y="0"/>
              <a:ext cx="4778020" cy="2301877"/>
            </a:xfrm>
            <a:custGeom>
              <a:avLst/>
              <a:gdLst/>
              <a:ahLst/>
              <a:cxnLst/>
              <a:rect l="l" t="t" r="r" b="b"/>
              <a:pathLst>
                <a:path w="4778020" h="2301877">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solidFill>
              <a:srgbClr val="FFFFFF"/>
            </a:solidFill>
          </p:spPr>
        </p:sp>
      </p:grpSp>
      <p:grpSp>
        <p:nvGrpSpPr>
          <p:cNvPr id="9" name="Group 9"/>
          <p:cNvGrpSpPr/>
          <p:nvPr/>
        </p:nvGrpSpPr>
        <p:grpSpPr>
          <a:xfrm>
            <a:off x="328591" y="5508678"/>
            <a:ext cx="7210178" cy="1801496"/>
            <a:chOff x="0" y="0"/>
            <a:chExt cx="4778020" cy="2301877"/>
          </a:xfrm>
        </p:grpSpPr>
        <p:sp>
          <p:nvSpPr>
            <p:cNvPr id="10" name="Freeform 10"/>
            <p:cNvSpPr/>
            <p:nvPr/>
          </p:nvSpPr>
          <p:spPr>
            <a:xfrm>
              <a:off x="0" y="0"/>
              <a:ext cx="4778020" cy="2301877"/>
            </a:xfrm>
            <a:custGeom>
              <a:avLst/>
              <a:gdLst/>
              <a:ahLst/>
              <a:cxnLst/>
              <a:rect l="l" t="t" r="r" b="b"/>
              <a:pathLst>
                <a:path w="4778020" h="2301877">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solidFill>
              <a:srgbClr val="FFFFFF"/>
            </a:solidFill>
          </p:spPr>
        </p:sp>
      </p:grpSp>
      <p:sp>
        <p:nvSpPr>
          <p:cNvPr id="11" name="TextBox 11"/>
          <p:cNvSpPr txBox="1"/>
          <p:nvPr/>
        </p:nvSpPr>
        <p:spPr>
          <a:xfrm>
            <a:off x="628609" y="689069"/>
            <a:ext cx="16959284" cy="619125"/>
          </a:xfrm>
          <a:prstGeom prst="rect">
            <a:avLst/>
          </a:prstGeom>
        </p:spPr>
        <p:txBody>
          <a:bodyPr lIns="0" tIns="0" rIns="0" bIns="0" rtlCol="0" anchor="t">
            <a:spAutoFit/>
          </a:bodyPr>
          <a:lstStyle/>
          <a:p>
            <a:pPr>
              <a:lnSpc>
                <a:spcPts val="4800"/>
              </a:lnSpc>
            </a:pPr>
            <a:r>
              <a:rPr lang="en-US" sz="4000" dirty="0" err="1">
                <a:solidFill>
                  <a:srgbClr val="0E2C4B"/>
                </a:solidFill>
                <a:latin typeface="Muli Ultra-Bold"/>
              </a:rPr>
              <a:t>Prinsip</a:t>
            </a:r>
            <a:r>
              <a:rPr lang="en-US" sz="4000" dirty="0">
                <a:solidFill>
                  <a:srgbClr val="0E2C4B"/>
                </a:solidFill>
                <a:latin typeface="Muli Ultra-Bold"/>
              </a:rPr>
              <a:t> divide-and-conquer </a:t>
            </a:r>
            <a:r>
              <a:rPr lang="en-US" sz="4000" dirty="0" err="1">
                <a:solidFill>
                  <a:srgbClr val="0E2C4B"/>
                </a:solidFill>
                <a:latin typeface="Muli Ultra-Bold"/>
              </a:rPr>
              <a:t>dapat</a:t>
            </a:r>
            <a:r>
              <a:rPr lang="en-US" sz="4000" dirty="0">
                <a:solidFill>
                  <a:srgbClr val="0E2C4B"/>
                </a:solidFill>
                <a:latin typeface="Muli Ultra-Bold"/>
              </a:rPr>
              <a:t> </a:t>
            </a:r>
            <a:r>
              <a:rPr lang="en-US" sz="4000" dirty="0" err="1">
                <a:solidFill>
                  <a:srgbClr val="0E2C4B"/>
                </a:solidFill>
                <a:latin typeface="Muli Ultra-Bold"/>
              </a:rPr>
              <a:t>dijelaskan</a:t>
            </a:r>
            <a:r>
              <a:rPr lang="en-US" sz="4000" dirty="0">
                <a:solidFill>
                  <a:srgbClr val="0E2C4B"/>
                </a:solidFill>
                <a:latin typeface="Muli Ultra-Bold"/>
              </a:rPr>
              <a:t> </a:t>
            </a:r>
            <a:r>
              <a:rPr lang="en-US" sz="4000" dirty="0" err="1">
                <a:solidFill>
                  <a:srgbClr val="0E2C4B"/>
                </a:solidFill>
                <a:latin typeface="Muli Ultra-Bold"/>
              </a:rPr>
              <a:t>seperti</a:t>
            </a:r>
            <a:r>
              <a:rPr lang="en-US" sz="4000" dirty="0">
                <a:solidFill>
                  <a:srgbClr val="0E2C4B"/>
                </a:solidFill>
                <a:latin typeface="Muli Ultra-Bold"/>
              </a:rPr>
              <a:t> </a:t>
            </a:r>
            <a:r>
              <a:rPr lang="en-US" sz="4000" dirty="0" err="1">
                <a:solidFill>
                  <a:srgbClr val="0E2C4B"/>
                </a:solidFill>
                <a:latin typeface="Muli Ultra-Bold"/>
              </a:rPr>
              <a:t>berikut</a:t>
            </a:r>
            <a:r>
              <a:rPr lang="en-US" sz="4000" dirty="0">
                <a:solidFill>
                  <a:srgbClr val="0E2C4B"/>
                </a:solidFill>
                <a:latin typeface="Muli Ultra-Bold"/>
              </a:rPr>
              <a:t>:</a:t>
            </a:r>
          </a:p>
        </p:txBody>
      </p:sp>
      <p:grpSp>
        <p:nvGrpSpPr>
          <p:cNvPr id="12" name="Group 12"/>
          <p:cNvGrpSpPr/>
          <p:nvPr/>
        </p:nvGrpSpPr>
        <p:grpSpPr>
          <a:xfrm>
            <a:off x="16932035" y="419100"/>
            <a:ext cx="825500" cy="825500"/>
            <a:chOff x="0" y="0"/>
            <a:chExt cx="1100667" cy="1100667"/>
          </a:xfrm>
        </p:grpSpPr>
        <p:grpSp>
          <p:nvGrpSpPr>
            <p:cNvPr id="13" name="Group 13"/>
            <p:cNvGrpSpPr/>
            <p:nvPr/>
          </p:nvGrpSpPr>
          <p:grpSpPr>
            <a:xfrm>
              <a:off x="0" y="0"/>
              <a:ext cx="1100667" cy="1100667"/>
              <a:chOff x="0" y="0"/>
              <a:chExt cx="660400" cy="660400"/>
            </a:xfrm>
          </p:grpSpPr>
          <p:sp>
            <p:nvSpPr>
              <p:cNvPr id="14" name="Freeform 14"/>
              <p:cNvSpPr/>
              <p:nvPr/>
            </p:nvSpPr>
            <p:spPr>
              <a:xfrm>
                <a:off x="0" y="0"/>
                <a:ext cx="660400" cy="660400"/>
              </a:xfrm>
              <a:custGeom>
                <a:avLst/>
                <a:gdLst/>
                <a:ahLst/>
                <a:cxnLst/>
                <a:rect l="l" t="t" r="r" b="b"/>
                <a:pathLst>
                  <a:path w="660400" h="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p:spPr>
          </p:sp>
        </p:grpSp>
        <p:grpSp>
          <p:nvGrpSpPr>
            <p:cNvPr id="15" name="Group 15"/>
            <p:cNvGrpSpPr/>
            <p:nvPr/>
          </p:nvGrpSpPr>
          <p:grpSpPr>
            <a:xfrm rot="-5400000">
              <a:off x="436385" y="452780"/>
              <a:ext cx="290178" cy="195107"/>
              <a:chOff x="0" y="0"/>
              <a:chExt cx="1930400" cy="1297940"/>
            </a:xfrm>
          </p:grpSpPr>
          <p:sp>
            <p:nvSpPr>
              <p:cNvPr id="16" name="Freeform 16"/>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sp>
        </p:grpSp>
      </p:grpSp>
      <p:sp>
        <p:nvSpPr>
          <p:cNvPr id="17" name="Freeform 17"/>
          <p:cNvSpPr/>
          <p:nvPr/>
        </p:nvSpPr>
        <p:spPr>
          <a:xfrm>
            <a:off x="14391342" y="6683708"/>
            <a:ext cx="4118914" cy="3802933"/>
          </a:xfrm>
          <a:custGeom>
            <a:avLst/>
            <a:gdLst/>
            <a:ahLst/>
            <a:cxnLst/>
            <a:rect l="l" t="t" r="r" b="b"/>
            <a:pathLst>
              <a:path w="4118914" h="3802933">
                <a:moveTo>
                  <a:pt x="0" y="0"/>
                </a:moveTo>
                <a:lnTo>
                  <a:pt x="4118915" y="0"/>
                </a:lnTo>
                <a:lnTo>
                  <a:pt x="4118915" y="3802933"/>
                </a:lnTo>
                <a:lnTo>
                  <a:pt x="0" y="3802933"/>
                </a:lnTo>
                <a:lnTo>
                  <a:pt x="0" y="0"/>
                </a:lnTo>
                <a:close/>
              </a:path>
            </a:pathLst>
          </a:custGeom>
          <a:blipFill>
            <a:blip r:embed="rId2"/>
            <a:stretch>
              <a:fillRect/>
            </a:stretch>
          </a:blipFill>
        </p:spPr>
      </p:sp>
      <p:sp>
        <p:nvSpPr>
          <p:cNvPr id="18" name="TextBox 18"/>
          <p:cNvSpPr txBox="1"/>
          <p:nvPr/>
        </p:nvSpPr>
        <p:spPr>
          <a:xfrm>
            <a:off x="628609" y="1846815"/>
            <a:ext cx="6910160" cy="2957830"/>
          </a:xfrm>
          <a:prstGeom prst="rect">
            <a:avLst/>
          </a:prstGeom>
        </p:spPr>
        <p:txBody>
          <a:bodyPr wrap="square" lIns="0" tIns="0" rIns="0" bIns="0" rtlCol="0" anchor="t">
            <a:spAutoFit/>
          </a:bodyPr>
          <a:lstStyle/>
          <a:p>
            <a:pPr>
              <a:lnSpc>
                <a:spcPts val="3919"/>
              </a:lnSpc>
            </a:pPr>
            <a:r>
              <a:rPr lang="en-US" sz="2799" dirty="0">
                <a:solidFill>
                  <a:srgbClr val="0E2C4B"/>
                </a:solidFill>
                <a:latin typeface="Muli"/>
              </a:rPr>
              <a:t>Divide Step </a:t>
            </a:r>
            <a:r>
              <a:rPr lang="en-US" sz="2799" dirty="0" err="1">
                <a:solidFill>
                  <a:srgbClr val="0E2C4B"/>
                </a:solidFill>
                <a:latin typeface="Muli"/>
              </a:rPr>
              <a:t>yaitu</a:t>
            </a:r>
            <a:r>
              <a:rPr lang="en-US" sz="2799" dirty="0">
                <a:solidFill>
                  <a:srgbClr val="0E2C4B"/>
                </a:solidFill>
                <a:latin typeface="Muli"/>
              </a:rPr>
              <a:t> </a:t>
            </a:r>
            <a:r>
              <a:rPr lang="en-US" sz="2799" dirty="0" err="1">
                <a:solidFill>
                  <a:srgbClr val="0E2C4B"/>
                </a:solidFill>
                <a:latin typeface="Muli"/>
              </a:rPr>
              <a:t>langkah</a:t>
            </a:r>
            <a:r>
              <a:rPr lang="en-US" sz="2799" dirty="0">
                <a:solidFill>
                  <a:srgbClr val="0E2C4B"/>
                </a:solidFill>
                <a:latin typeface="Muli"/>
              </a:rPr>
              <a:t> </a:t>
            </a:r>
            <a:r>
              <a:rPr lang="en-US" sz="2799" dirty="0" err="1">
                <a:solidFill>
                  <a:srgbClr val="0E2C4B"/>
                </a:solidFill>
                <a:latin typeface="Muli"/>
              </a:rPr>
              <a:t>pembagian</a:t>
            </a:r>
            <a:r>
              <a:rPr lang="en-US" sz="2799" dirty="0">
                <a:solidFill>
                  <a:srgbClr val="0E2C4B"/>
                </a:solidFill>
                <a:latin typeface="Muli"/>
              </a:rPr>
              <a:t>. </a:t>
            </a:r>
            <a:r>
              <a:rPr lang="en-US" sz="2799" dirty="0" err="1">
                <a:solidFill>
                  <a:srgbClr val="0E2C4B"/>
                </a:solidFill>
                <a:latin typeface="Muli"/>
              </a:rPr>
              <a:t>Dalam</a:t>
            </a:r>
            <a:r>
              <a:rPr lang="en-US" sz="2799" dirty="0">
                <a:solidFill>
                  <a:srgbClr val="0E2C4B"/>
                </a:solidFill>
                <a:latin typeface="Muli"/>
              </a:rPr>
              <a:t> </a:t>
            </a:r>
            <a:r>
              <a:rPr lang="en-US" sz="2799" dirty="0" err="1">
                <a:solidFill>
                  <a:srgbClr val="0E2C4B"/>
                </a:solidFill>
                <a:latin typeface="Muli"/>
              </a:rPr>
              <a:t>hal</a:t>
            </a:r>
            <a:r>
              <a:rPr lang="en-US" sz="2799" dirty="0">
                <a:solidFill>
                  <a:srgbClr val="0E2C4B"/>
                </a:solidFill>
                <a:latin typeface="Muli"/>
              </a:rPr>
              <a:t> </a:t>
            </a:r>
            <a:r>
              <a:rPr lang="en-US" sz="2799" dirty="0" err="1">
                <a:solidFill>
                  <a:srgbClr val="0E2C4B"/>
                </a:solidFill>
                <a:latin typeface="Muli"/>
              </a:rPr>
              <a:t>ini</a:t>
            </a:r>
            <a:r>
              <a:rPr lang="en-US" sz="2799" dirty="0">
                <a:solidFill>
                  <a:srgbClr val="0E2C4B"/>
                </a:solidFill>
                <a:latin typeface="Muli"/>
              </a:rPr>
              <a:t> </a:t>
            </a:r>
            <a:r>
              <a:rPr lang="en-US" sz="2799" dirty="0" err="1">
                <a:solidFill>
                  <a:srgbClr val="0E2C4B"/>
                </a:solidFill>
                <a:latin typeface="Muli"/>
              </a:rPr>
              <a:t>jika</a:t>
            </a:r>
            <a:r>
              <a:rPr lang="en-US" sz="2799" dirty="0">
                <a:solidFill>
                  <a:srgbClr val="0E2C4B"/>
                </a:solidFill>
                <a:latin typeface="Muli"/>
              </a:rPr>
              <a:t> array A </a:t>
            </a:r>
            <a:r>
              <a:rPr lang="en-US" sz="2799" dirty="0" err="1">
                <a:solidFill>
                  <a:srgbClr val="0E2C4B"/>
                </a:solidFill>
                <a:latin typeface="Muli"/>
              </a:rPr>
              <a:t>dari</a:t>
            </a:r>
            <a:r>
              <a:rPr lang="en-US" sz="2799" dirty="0">
                <a:solidFill>
                  <a:srgbClr val="0E2C4B"/>
                </a:solidFill>
                <a:latin typeface="Muli"/>
              </a:rPr>
              <a:t> S yang </a:t>
            </a:r>
            <a:r>
              <a:rPr lang="en-US" sz="2799" dirty="0" err="1">
                <a:solidFill>
                  <a:srgbClr val="0E2C4B"/>
                </a:solidFill>
                <a:latin typeface="Muli"/>
              </a:rPr>
              <a:t>sudah</a:t>
            </a:r>
            <a:r>
              <a:rPr lang="en-US" sz="2799" dirty="0">
                <a:solidFill>
                  <a:srgbClr val="0E2C4B"/>
                </a:solidFill>
                <a:latin typeface="Muli"/>
              </a:rPr>
              <a:t> </a:t>
            </a:r>
            <a:r>
              <a:rPr lang="en-US" sz="2799" dirty="0" err="1">
                <a:solidFill>
                  <a:srgbClr val="0E2C4B"/>
                </a:solidFill>
                <a:latin typeface="Muli"/>
              </a:rPr>
              <a:t>siap</a:t>
            </a:r>
            <a:r>
              <a:rPr lang="en-US" sz="2799" dirty="0">
                <a:solidFill>
                  <a:srgbClr val="0E2C4B"/>
                </a:solidFill>
                <a:latin typeface="Muli"/>
              </a:rPr>
              <a:t> </a:t>
            </a:r>
            <a:r>
              <a:rPr lang="en-US" sz="2799" dirty="0" err="1">
                <a:solidFill>
                  <a:srgbClr val="0E2C4B"/>
                </a:solidFill>
                <a:latin typeface="Muli"/>
              </a:rPr>
              <a:t>diurutkan</a:t>
            </a:r>
            <a:r>
              <a:rPr lang="en-US" sz="2799" dirty="0">
                <a:solidFill>
                  <a:srgbClr val="0E2C4B"/>
                </a:solidFill>
                <a:latin typeface="Muli"/>
              </a:rPr>
              <a:t> </a:t>
            </a:r>
            <a:r>
              <a:rPr lang="en-US" sz="2799" dirty="0" err="1">
                <a:solidFill>
                  <a:srgbClr val="0E2C4B"/>
                </a:solidFill>
                <a:latin typeface="Muli"/>
              </a:rPr>
              <a:t>maka</a:t>
            </a:r>
            <a:r>
              <a:rPr lang="en-US" sz="2799" dirty="0">
                <a:solidFill>
                  <a:srgbClr val="0E2C4B"/>
                </a:solidFill>
                <a:latin typeface="Muli"/>
              </a:rPr>
              <a:t> array A </a:t>
            </a:r>
            <a:r>
              <a:rPr lang="en-US" sz="2799" dirty="0" err="1">
                <a:solidFill>
                  <a:srgbClr val="0E2C4B"/>
                </a:solidFill>
                <a:latin typeface="Muli"/>
              </a:rPr>
              <a:t>dipecah</a:t>
            </a:r>
            <a:r>
              <a:rPr lang="en-US" sz="2799" dirty="0">
                <a:solidFill>
                  <a:srgbClr val="0E2C4B"/>
                </a:solidFill>
                <a:latin typeface="Muli"/>
              </a:rPr>
              <a:t> </a:t>
            </a:r>
            <a:r>
              <a:rPr lang="en-US" sz="2799" dirty="0" err="1">
                <a:solidFill>
                  <a:srgbClr val="0E2C4B"/>
                </a:solidFill>
                <a:latin typeface="Muli"/>
              </a:rPr>
              <a:t>menjadi</a:t>
            </a:r>
            <a:r>
              <a:rPr lang="en-US" sz="2799" dirty="0">
                <a:solidFill>
                  <a:srgbClr val="0E2C4B"/>
                </a:solidFill>
                <a:latin typeface="Muli"/>
              </a:rPr>
              <a:t> A1 dan A2 yang masing-masing </a:t>
            </a:r>
            <a:r>
              <a:rPr lang="en-US" sz="2799" dirty="0" err="1">
                <a:solidFill>
                  <a:srgbClr val="0E2C4B"/>
                </a:solidFill>
                <a:latin typeface="Muli"/>
              </a:rPr>
              <a:t>mengandung</a:t>
            </a:r>
            <a:r>
              <a:rPr lang="en-US" sz="2799" dirty="0">
                <a:solidFill>
                  <a:srgbClr val="0E2C4B"/>
                </a:solidFill>
                <a:latin typeface="Muli"/>
              </a:rPr>
              <a:t> </a:t>
            </a:r>
            <a:r>
              <a:rPr lang="en-US" sz="2799" dirty="0" err="1">
                <a:solidFill>
                  <a:srgbClr val="0E2C4B"/>
                </a:solidFill>
                <a:latin typeface="Muli"/>
              </a:rPr>
              <a:t>separuh</a:t>
            </a:r>
            <a:r>
              <a:rPr lang="en-US" sz="2799" dirty="0">
                <a:solidFill>
                  <a:srgbClr val="0E2C4B"/>
                </a:solidFill>
                <a:latin typeface="Muli"/>
              </a:rPr>
              <a:t> </a:t>
            </a:r>
            <a:r>
              <a:rPr lang="en-US" sz="2799" dirty="0" err="1">
                <a:solidFill>
                  <a:srgbClr val="0E2C4B"/>
                </a:solidFill>
                <a:latin typeface="Muli"/>
              </a:rPr>
              <a:t>dari</a:t>
            </a:r>
            <a:r>
              <a:rPr lang="en-US" sz="2799" dirty="0">
                <a:solidFill>
                  <a:srgbClr val="0E2C4B"/>
                </a:solidFill>
                <a:latin typeface="Muli"/>
              </a:rPr>
              <a:t> </a:t>
            </a:r>
            <a:r>
              <a:rPr lang="en-US" sz="2799" dirty="0" err="1">
                <a:solidFill>
                  <a:srgbClr val="0E2C4B"/>
                </a:solidFill>
                <a:latin typeface="Muli"/>
              </a:rPr>
              <a:t>elemen</a:t>
            </a:r>
            <a:r>
              <a:rPr lang="en-US" sz="2799" dirty="0">
                <a:solidFill>
                  <a:srgbClr val="0E2C4B"/>
                </a:solidFill>
                <a:latin typeface="Muli"/>
              </a:rPr>
              <a:t> A.</a:t>
            </a:r>
          </a:p>
        </p:txBody>
      </p:sp>
      <p:sp>
        <p:nvSpPr>
          <p:cNvPr id="19" name="TextBox 19"/>
          <p:cNvSpPr txBox="1"/>
          <p:nvPr/>
        </p:nvSpPr>
        <p:spPr>
          <a:xfrm>
            <a:off x="640991" y="5615380"/>
            <a:ext cx="6897778" cy="1461234"/>
          </a:xfrm>
          <a:prstGeom prst="rect">
            <a:avLst/>
          </a:prstGeom>
        </p:spPr>
        <p:txBody>
          <a:bodyPr wrap="square" lIns="0" tIns="0" rIns="0" bIns="0" rtlCol="0" anchor="t">
            <a:spAutoFit/>
          </a:bodyPr>
          <a:lstStyle/>
          <a:p>
            <a:pPr>
              <a:lnSpc>
                <a:spcPts val="3919"/>
              </a:lnSpc>
            </a:pPr>
            <a:r>
              <a:rPr lang="en-US" sz="2799" dirty="0">
                <a:solidFill>
                  <a:srgbClr val="0E2C4B"/>
                </a:solidFill>
                <a:latin typeface="Muli"/>
              </a:rPr>
              <a:t>Recursion Step </a:t>
            </a:r>
            <a:r>
              <a:rPr lang="en-US" sz="2799" dirty="0" err="1">
                <a:solidFill>
                  <a:srgbClr val="0E2C4B"/>
                </a:solidFill>
                <a:latin typeface="Muli"/>
              </a:rPr>
              <a:t>yaitu</a:t>
            </a:r>
            <a:r>
              <a:rPr lang="en-US" sz="2799" dirty="0">
                <a:solidFill>
                  <a:srgbClr val="0E2C4B"/>
                </a:solidFill>
                <a:latin typeface="Muli"/>
              </a:rPr>
              <a:t> </a:t>
            </a:r>
            <a:r>
              <a:rPr lang="en-US" sz="2799" dirty="0" err="1">
                <a:solidFill>
                  <a:srgbClr val="0E2C4B"/>
                </a:solidFill>
                <a:latin typeface="Muli"/>
              </a:rPr>
              <a:t>langkah</a:t>
            </a:r>
            <a:r>
              <a:rPr lang="en-US" sz="2799" dirty="0">
                <a:solidFill>
                  <a:srgbClr val="0E2C4B"/>
                </a:solidFill>
                <a:latin typeface="Muli"/>
              </a:rPr>
              <a:t> </a:t>
            </a:r>
            <a:r>
              <a:rPr lang="en-US" sz="2799" dirty="0" err="1">
                <a:solidFill>
                  <a:srgbClr val="0E2C4B"/>
                </a:solidFill>
                <a:latin typeface="Muli"/>
              </a:rPr>
              <a:t>rekursif</a:t>
            </a:r>
            <a:r>
              <a:rPr lang="en-US" sz="2799" dirty="0">
                <a:solidFill>
                  <a:srgbClr val="0E2C4B"/>
                </a:solidFill>
                <a:latin typeface="Muli"/>
              </a:rPr>
              <a:t> </a:t>
            </a:r>
            <a:r>
              <a:rPr lang="en-US" sz="2799" dirty="0" err="1">
                <a:solidFill>
                  <a:srgbClr val="0E2C4B"/>
                </a:solidFill>
                <a:latin typeface="Muli"/>
              </a:rPr>
              <a:t>atau</a:t>
            </a:r>
            <a:r>
              <a:rPr lang="en-US" sz="2799" dirty="0">
                <a:solidFill>
                  <a:srgbClr val="0E2C4B"/>
                </a:solidFill>
                <a:latin typeface="Muli"/>
              </a:rPr>
              <a:t> proses </a:t>
            </a:r>
            <a:r>
              <a:rPr lang="en-US" sz="2799" dirty="0" err="1">
                <a:solidFill>
                  <a:srgbClr val="0E2C4B"/>
                </a:solidFill>
                <a:latin typeface="Muli"/>
              </a:rPr>
              <a:t>mengurutkan</a:t>
            </a:r>
            <a:r>
              <a:rPr lang="en-US" sz="2799" dirty="0">
                <a:solidFill>
                  <a:srgbClr val="0E2C4B"/>
                </a:solidFill>
                <a:latin typeface="Muli"/>
              </a:rPr>
              <a:t> </a:t>
            </a:r>
            <a:r>
              <a:rPr lang="en-US" sz="2799" dirty="0" err="1">
                <a:solidFill>
                  <a:srgbClr val="0E2C4B"/>
                </a:solidFill>
                <a:latin typeface="Muli"/>
              </a:rPr>
              <a:t>antara</a:t>
            </a:r>
            <a:r>
              <a:rPr lang="en-US" sz="2799" dirty="0">
                <a:solidFill>
                  <a:srgbClr val="0E2C4B"/>
                </a:solidFill>
                <a:latin typeface="Muli"/>
              </a:rPr>
              <a:t> </a:t>
            </a:r>
            <a:r>
              <a:rPr lang="en-US" sz="2799" dirty="0" err="1">
                <a:solidFill>
                  <a:srgbClr val="0E2C4B"/>
                </a:solidFill>
                <a:latin typeface="Muli"/>
              </a:rPr>
              <a:t>elemen</a:t>
            </a:r>
            <a:r>
              <a:rPr lang="en-US" sz="2799" dirty="0">
                <a:solidFill>
                  <a:srgbClr val="0E2C4B"/>
                </a:solidFill>
                <a:latin typeface="Muli"/>
              </a:rPr>
              <a:t> array A1 dan A2.</a:t>
            </a:r>
          </a:p>
        </p:txBody>
      </p:sp>
      <p:sp>
        <p:nvSpPr>
          <p:cNvPr id="20" name="TextBox 20"/>
          <p:cNvSpPr txBox="1"/>
          <p:nvPr/>
        </p:nvSpPr>
        <p:spPr>
          <a:xfrm>
            <a:off x="593605" y="7806367"/>
            <a:ext cx="6945164" cy="1961371"/>
          </a:xfrm>
          <a:prstGeom prst="rect">
            <a:avLst/>
          </a:prstGeom>
        </p:spPr>
        <p:txBody>
          <a:bodyPr wrap="square" lIns="0" tIns="0" rIns="0" bIns="0" rtlCol="0" anchor="t">
            <a:spAutoFit/>
          </a:bodyPr>
          <a:lstStyle/>
          <a:p>
            <a:pPr>
              <a:lnSpc>
                <a:spcPts val="3919"/>
              </a:lnSpc>
            </a:pPr>
            <a:r>
              <a:rPr lang="en-US" sz="2799" dirty="0">
                <a:solidFill>
                  <a:srgbClr val="0E2C4B"/>
                </a:solidFill>
                <a:latin typeface="Muli"/>
              </a:rPr>
              <a:t>Conquer Step </a:t>
            </a:r>
            <a:r>
              <a:rPr lang="en-US" sz="2799" dirty="0" err="1">
                <a:solidFill>
                  <a:srgbClr val="0E2C4B"/>
                </a:solidFill>
                <a:latin typeface="Muli"/>
              </a:rPr>
              <a:t>yaitu</a:t>
            </a:r>
            <a:r>
              <a:rPr lang="en-US" sz="2799" dirty="0">
                <a:solidFill>
                  <a:srgbClr val="0E2C4B"/>
                </a:solidFill>
                <a:latin typeface="Muli"/>
              </a:rPr>
              <a:t> </a:t>
            </a:r>
            <a:r>
              <a:rPr lang="en-US" sz="2799" dirty="0" err="1">
                <a:solidFill>
                  <a:srgbClr val="0E2C4B"/>
                </a:solidFill>
                <a:latin typeface="Muli"/>
              </a:rPr>
              <a:t>langkah</a:t>
            </a:r>
            <a:r>
              <a:rPr lang="en-US" sz="2799" dirty="0">
                <a:solidFill>
                  <a:srgbClr val="0E2C4B"/>
                </a:solidFill>
                <a:latin typeface="Muli"/>
              </a:rPr>
              <a:t> </a:t>
            </a:r>
            <a:r>
              <a:rPr lang="en-US" sz="2799" dirty="0" err="1">
                <a:solidFill>
                  <a:srgbClr val="0E2C4B"/>
                </a:solidFill>
                <a:latin typeface="Muli"/>
              </a:rPr>
              <a:t>menggabungkan</a:t>
            </a:r>
            <a:r>
              <a:rPr lang="en-US" sz="2799" dirty="0">
                <a:solidFill>
                  <a:srgbClr val="0E2C4B"/>
                </a:solidFill>
                <a:latin typeface="Muli"/>
              </a:rPr>
              <a:t> </a:t>
            </a:r>
            <a:r>
              <a:rPr lang="en-US" sz="2799" dirty="0" err="1">
                <a:solidFill>
                  <a:srgbClr val="0E2C4B"/>
                </a:solidFill>
                <a:latin typeface="Muli"/>
              </a:rPr>
              <a:t>kembali</a:t>
            </a:r>
            <a:r>
              <a:rPr lang="en-US" sz="2799" dirty="0">
                <a:solidFill>
                  <a:srgbClr val="0E2C4B"/>
                </a:solidFill>
                <a:latin typeface="Muli"/>
              </a:rPr>
              <a:t> </a:t>
            </a:r>
            <a:r>
              <a:rPr lang="en-US" sz="2799" dirty="0" err="1">
                <a:solidFill>
                  <a:srgbClr val="0E2C4B"/>
                </a:solidFill>
                <a:latin typeface="Muli"/>
              </a:rPr>
              <a:t>elemen-elemen</a:t>
            </a:r>
            <a:r>
              <a:rPr lang="en-US" sz="2799" dirty="0">
                <a:solidFill>
                  <a:srgbClr val="0E2C4B"/>
                </a:solidFill>
                <a:latin typeface="Muli"/>
              </a:rPr>
              <a:t> A </a:t>
            </a:r>
            <a:r>
              <a:rPr lang="en-US" sz="2799" dirty="0" err="1">
                <a:solidFill>
                  <a:srgbClr val="0E2C4B"/>
                </a:solidFill>
                <a:latin typeface="Muli"/>
              </a:rPr>
              <a:t>dengan</a:t>
            </a:r>
            <a:r>
              <a:rPr lang="en-US" sz="2799" dirty="0">
                <a:solidFill>
                  <a:srgbClr val="0E2C4B"/>
                </a:solidFill>
                <a:latin typeface="Muli"/>
              </a:rPr>
              <a:t> </a:t>
            </a:r>
            <a:r>
              <a:rPr lang="en-US" sz="2799" dirty="0" err="1">
                <a:solidFill>
                  <a:srgbClr val="0E2C4B"/>
                </a:solidFill>
                <a:latin typeface="Muli"/>
              </a:rPr>
              <a:t>cara</a:t>
            </a:r>
            <a:r>
              <a:rPr lang="en-US" sz="2799" dirty="0">
                <a:solidFill>
                  <a:srgbClr val="0E2C4B"/>
                </a:solidFill>
                <a:latin typeface="Muli"/>
              </a:rPr>
              <a:t> </a:t>
            </a:r>
            <a:r>
              <a:rPr lang="en-US" sz="2799" dirty="0" err="1">
                <a:solidFill>
                  <a:srgbClr val="0E2C4B"/>
                </a:solidFill>
                <a:latin typeface="Muli"/>
              </a:rPr>
              <a:t>meleburkan</a:t>
            </a:r>
            <a:r>
              <a:rPr lang="en-US" sz="2799" dirty="0">
                <a:solidFill>
                  <a:srgbClr val="0E2C4B"/>
                </a:solidFill>
                <a:latin typeface="Muli"/>
              </a:rPr>
              <a:t> array A1 dan A2 </a:t>
            </a:r>
            <a:r>
              <a:rPr lang="en-US" sz="2799" dirty="0" err="1">
                <a:solidFill>
                  <a:srgbClr val="0E2C4B"/>
                </a:solidFill>
                <a:latin typeface="Muli"/>
              </a:rPr>
              <a:t>diurutkan</a:t>
            </a:r>
            <a:r>
              <a:rPr lang="en-US" sz="2799" dirty="0">
                <a:solidFill>
                  <a:srgbClr val="0E2C4B"/>
                </a:solidFill>
                <a:latin typeface="Muli"/>
              </a:rPr>
              <a:t> </a:t>
            </a:r>
            <a:r>
              <a:rPr lang="en-US" sz="2799" dirty="0" err="1">
                <a:solidFill>
                  <a:srgbClr val="0E2C4B"/>
                </a:solidFill>
                <a:latin typeface="Muli"/>
              </a:rPr>
              <a:t>menjadi</a:t>
            </a:r>
            <a:r>
              <a:rPr lang="en-US" sz="2799" dirty="0">
                <a:solidFill>
                  <a:srgbClr val="0E2C4B"/>
                </a:solidFill>
                <a:latin typeface="Muli"/>
              </a:rPr>
              <a:t> </a:t>
            </a:r>
            <a:r>
              <a:rPr lang="en-US" sz="2799" dirty="0" err="1">
                <a:solidFill>
                  <a:srgbClr val="0E2C4B"/>
                </a:solidFill>
                <a:latin typeface="Muli"/>
              </a:rPr>
              <a:t>satu</a:t>
            </a:r>
            <a:r>
              <a:rPr lang="en-US" sz="2799" dirty="0">
                <a:solidFill>
                  <a:srgbClr val="0E2C4B"/>
                </a:solidFill>
                <a:latin typeface="Muli"/>
              </a:rPr>
              <a:t> array.</a:t>
            </a:r>
          </a:p>
        </p:txBody>
      </p:sp>
      <p:sp>
        <p:nvSpPr>
          <p:cNvPr id="21" name="TextBox 21"/>
          <p:cNvSpPr txBox="1"/>
          <p:nvPr/>
        </p:nvSpPr>
        <p:spPr>
          <a:xfrm>
            <a:off x="8083788" y="2134010"/>
            <a:ext cx="6927612" cy="6962740"/>
          </a:xfrm>
          <a:prstGeom prst="rect">
            <a:avLst/>
          </a:prstGeom>
        </p:spPr>
        <p:txBody>
          <a:bodyPr wrap="square" lIns="0" tIns="0" rIns="0" bIns="0" rtlCol="0" anchor="t">
            <a:spAutoFit/>
          </a:bodyPr>
          <a:lstStyle/>
          <a:p>
            <a:pPr>
              <a:lnSpc>
                <a:spcPts val="3919"/>
              </a:lnSpc>
            </a:pPr>
            <a:r>
              <a:rPr lang="en-US" sz="2799" dirty="0">
                <a:solidFill>
                  <a:srgbClr val="0E2C4B"/>
                </a:solidFill>
                <a:latin typeface="Muli"/>
              </a:rPr>
              <a:t>Jika </a:t>
            </a:r>
            <a:r>
              <a:rPr lang="en-US" sz="2799" dirty="0" err="1">
                <a:solidFill>
                  <a:srgbClr val="0E2C4B"/>
                </a:solidFill>
                <a:latin typeface="Muli"/>
              </a:rPr>
              <a:t>dimisalkan</a:t>
            </a:r>
            <a:r>
              <a:rPr lang="en-US" sz="2799" dirty="0">
                <a:solidFill>
                  <a:srgbClr val="0E2C4B"/>
                </a:solidFill>
                <a:latin typeface="Muli"/>
              </a:rPr>
              <a:t> 7(n) </a:t>
            </a:r>
            <a:r>
              <a:rPr lang="en-US" sz="2799" dirty="0" err="1">
                <a:solidFill>
                  <a:srgbClr val="0E2C4B"/>
                </a:solidFill>
                <a:latin typeface="Muli"/>
              </a:rPr>
              <a:t>adalah</a:t>
            </a:r>
            <a:r>
              <a:rPr lang="en-US" sz="2799" dirty="0">
                <a:solidFill>
                  <a:srgbClr val="0E2C4B"/>
                </a:solidFill>
                <a:latin typeface="Muli"/>
              </a:rPr>
              <a:t> </a:t>
            </a:r>
            <a:r>
              <a:rPr lang="en-US" sz="2799" dirty="0" err="1">
                <a:solidFill>
                  <a:srgbClr val="0E2C4B"/>
                </a:solidFill>
                <a:latin typeface="Muli"/>
              </a:rPr>
              <a:t>waktu</a:t>
            </a:r>
            <a:r>
              <a:rPr lang="en-US" sz="2799" dirty="0">
                <a:solidFill>
                  <a:srgbClr val="0E2C4B"/>
                </a:solidFill>
                <a:latin typeface="Muli"/>
              </a:rPr>
              <a:t> yang </a:t>
            </a:r>
            <a:r>
              <a:rPr lang="en-US" sz="2799" dirty="0" err="1">
                <a:solidFill>
                  <a:srgbClr val="0E2C4B"/>
                </a:solidFill>
                <a:latin typeface="Muli"/>
              </a:rPr>
              <a:t>digunakan</a:t>
            </a:r>
            <a:r>
              <a:rPr lang="en-US" sz="2799" dirty="0">
                <a:solidFill>
                  <a:srgbClr val="0E2C4B"/>
                </a:solidFill>
                <a:latin typeface="Muli"/>
              </a:rPr>
              <a:t> </a:t>
            </a:r>
            <a:r>
              <a:rPr lang="en-US" sz="2799" dirty="0" err="1">
                <a:solidFill>
                  <a:srgbClr val="0E2C4B"/>
                </a:solidFill>
                <a:latin typeface="Muli"/>
              </a:rPr>
              <a:t>untuk</a:t>
            </a:r>
            <a:r>
              <a:rPr lang="en-US" sz="2799" dirty="0">
                <a:solidFill>
                  <a:srgbClr val="0E2C4B"/>
                </a:solidFill>
                <a:latin typeface="Muli"/>
              </a:rPr>
              <a:t> </a:t>
            </a:r>
            <a:r>
              <a:rPr lang="en-US" sz="2799" dirty="0" err="1">
                <a:solidFill>
                  <a:srgbClr val="0E2C4B"/>
                </a:solidFill>
                <a:latin typeface="Muli"/>
              </a:rPr>
              <a:t>mengurutkan</a:t>
            </a:r>
            <a:r>
              <a:rPr lang="en-US" sz="2799" dirty="0">
                <a:solidFill>
                  <a:srgbClr val="0E2C4B"/>
                </a:solidFill>
                <a:latin typeface="Muli"/>
              </a:rPr>
              <a:t> n </a:t>
            </a:r>
            <a:r>
              <a:rPr lang="en-US" sz="2799" dirty="0" err="1">
                <a:solidFill>
                  <a:srgbClr val="0E2C4B"/>
                </a:solidFill>
                <a:latin typeface="Muli"/>
              </a:rPr>
              <a:t>elemen</a:t>
            </a:r>
            <a:r>
              <a:rPr lang="en-US" sz="2799" dirty="0">
                <a:solidFill>
                  <a:srgbClr val="0E2C4B"/>
                </a:solidFill>
                <a:latin typeface="Muli"/>
              </a:rPr>
              <a:t> </a:t>
            </a:r>
            <a:r>
              <a:rPr lang="en-US" sz="2799" dirty="0" err="1">
                <a:solidFill>
                  <a:srgbClr val="0E2C4B"/>
                </a:solidFill>
                <a:latin typeface="Muli"/>
              </a:rPr>
              <a:t>dalam</a:t>
            </a:r>
            <a:r>
              <a:rPr lang="en-US" sz="2799" dirty="0">
                <a:solidFill>
                  <a:srgbClr val="0E2C4B"/>
                </a:solidFill>
                <a:latin typeface="Muli"/>
              </a:rPr>
              <a:t> array. Data di </a:t>
            </a:r>
            <a:r>
              <a:rPr lang="en-US" sz="2799" dirty="0" err="1">
                <a:solidFill>
                  <a:srgbClr val="0E2C4B"/>
                </a:solidFill>
                <a:latin typeface="Muli"/>
              </a:rPr>
              <a:t>dalam</a:t>
            </a:r>
            <a:r>
              <a:rPr lang="en-US" sz="2799" dirty="0">
                <a:solidFill>
                  <a:srgbClr val="0E2C4B"/>
                </a:solidFill>
                <a:latin typeface="Muli"/>
              </a:rPr>
              <a:t> Array A </a:t>
            </a:r>
            <a:r>
              <a:rPr lang="en-US" sz="2799" dirty="0" err="1">
                <a:solidFill>
                  <a:srgbClr val="0E2C4B"/>
                </a:solidFill>
                <a:latin typeface="Muli"/>
              </a:rPr>
              <a:t>dibagi</a:t>
            </a:r>
            <a:r>
              <a:rPr lang="en-US" sz="2799" dirty="0">
                <a:solidFill>
                  <a:srgbClr val="0E2C4B"/>
                </a:solidFill>
                <a:latin typeface="Muli"/>
              </a:rPr>
              <a:t> </a:t>
            </a:r>
            <a:r>
              <a:rPr lang="en-US" sz="2799" dirty="0" err="1">
                <a:solidFill>
                  <a:srgbClr val="0E2C4B"/>
                </a:solidFill>
                <a:latin typeface="Muli"/>
              </a:rPr>
              <a:t>menjadi</a:t>
            </a:r>
            <a:r>
              <a:rPr lang="en-US" sz="2799" dirty="0">
                <a:solidFill>
                  <a:srgbClr val="0E2C4B"/>
                </a:solidFill>
                <a:latin typeface="Muli"/>
              </a:rPr>
              <a:t> sub-array A1 and A2 yang masing- masing </a:t>
            </a:r>
            <a:r>
              <a:rPr lang="en-US" sz="2799" dirty="0" err="1">
                <a:solidFill>
                  <a:srgbClr val="0E2C4B"/>
                </a:solidFill>
                <a:latin typeface="Muli"/>
              </a:rPr>
              <a:t>membutuhkan</a:t>
            </a:r>
            <a:r>
              <a:rPr lang="en-US" sz="2799" dirty="0">
                <a:solidFill>
                  <a:srgbClr val="0E2C4B"/>
                </a:solidFill>
                <a:latin typeface="Muli"/>
              </a:rPr>
              <a:t> </a:t>
            </a:r>
            <a:r>
              <a:rPr lang="en-US" sz="2799" dirty="0" err="1">
                <a:solidFill>
                  <a:srgbClr val="0E2C4B"/>
                </a:solidFill>
                <a:latin typeface="Muli"/>
              </a:rPr>
              <a:t>waktu</a:t>
            </a:r>
            <a:r>
              <a:rPr lang="en-US" sz="2799" dirty="0">
                <a:solidFill>
                  <a:srgbClr val="0E2C4B"/>
                </a:solidFill>
                <a:latin typeface="Muli"/>
              </a:rPr>
              <a:t> linier </a:t>
            </a:r>
            <a:r>
              <a:rPr lang="en-US" sz="2799" dirty="0" err="1">
                <a:solidFill>
                  <a:srgbClr val="0E2C4B"/>
                </a:solidFill>
                <a:latin typeface="Muli"/>
              </a:rPr>
              <a:t>untuk</a:t>
            </a:r>
            <a:r>
              <a:rPr lang="en-US" sz="2799" dirty="0">
                <a:solidFill>
                  <a:srgbClr val="0E2C4B"/>
                </a:solidFill>
                <a:latin typeface="Muli"/>
              </a:rPr>
              <a:t> </a:t>
            </a:r>
            <a:r>
              <a:rPr lang="en-US" sz="2799" dirty="0" err="1">
                <a:solidFill>
                  <a:srgbClr val="0E2C4B"/>
                </a:solidFill>
                <a:latin typeface="Muli"/>
              </a:rPr>
              <a:t>pengurutan</a:t>
            </a:r>
            <a:r>
              <a:rPr lang="en-US" sz="2799" dirty="0">
                <a:solidFill>
                  <a:srgbClr val="0E2C4B"/>
                </a:solidFill>
                <a:latin typeface="Muli"/>
              </a:rPr>
              <a:t>. </a:t>
            </a:r>
            <a:r>
              <a:rPr lang="en-US" sz="2799" dirty="0" err="1">
                <a:solidFill>
                  <a:srgbClr val="0E2C4B"/>
                </a:solidFill>
                <a:latin typeface="Muli"/>
              </a:rPr>
              <a:t>Sehingga</a:t>
            </a:r>
            <a:r>
              <a:rPr lang="en-US" sz="2799" dirty="0">
                <a:solidFill>
                  <a:srgbClr val="0E2C4B"/>
                </a:solidFill>
                <a:latin typeface="Muli"/>
              </a:rPr>
              <a:t> </a:t>
            </a:r>
            <a:r>
              <a:rPr lang="en-US" sz="2799" dirty="0" err="1">
                <a:solidFill>
                  <a:srgbClr val="0E2C4B"/>
                </a:solidFill>
                <a:latin typeface="Muli"/>
              </a:rPr>
              <a:t>kompleksitas</a:t>
            </a:r>
            <a:r>
              <a:rPr lang="en-US" sz="2799" dirty="0">
                <a:solidFill>
                  <a:srgbClr val="0E2C4B"/>
                </a:solidFill>
                <a:latin typeface="Muli"/>
              </a:rPr>
              <a:t> </a:t>
            </a:r>
            <a:r>
              <a:rPr lang="en-US" sz="2799" dirty="0" err="1">
                <a:solidFill>
                  <a:srgbClr val="0E2C4B"/>
                </a:solidFill>
                <a:latin typeface="Muli"/>
              </a:rPr>
              <a:t>waktu</a:t>
            </a:r>
            <a:r>
              <a:rPr lang="en-US" sz="2799" dirty="0">
                <a:solidFill>
                  <a:srgbClr val="0E2C4B"/>
                </a:solidFill>
                <a:latin typeface="Muli"/>
              </a:rPr>
              <a:t> total </a:t>
            </a:r>
            <a:r>
              <a:rPr lang="en-US" sz="2799" dirty="0" err="1">
                <a:solidFill>
                  <a:srgbClr val="0E2C4B"/>
                </a:solidFill>
                <a:latin typeface="Muli"/>
              </a:rPr>
              <a:t>algoritma</a:t>
            </a:r>
            <a:r>
              <a:rPr lang="en-US" sz="2799" dirty="0">
                <a:solidFill>
                  <a:srgbClr val="0E2C4B"/>
                </a:solidFill>
                <a:latin typeface="Muli"/>
              </a:rPr>
              <a:t> merge sort </a:t>
            </a:r>
            <a:r>
              <a:rPr lang="en-US" sz="2799" dirty="0" err="1">
                <a:solidFill>
                  <a:srgbClr val="0E2C4B"/>
                </a:solidFill>
                <a:latin typeface="Muli"/>
              </a:rPr>
              <a:t>adalah</a:t>
            </a:r>
            <a:r>
              <a:rPr lang="en-US" sz="2799" dirty="0">
                <a:solidFill>
                  <a:srgbClr val="0E2C4B"/>
                </a:solidFill>
                <a:latin typeface="Muli"/>
              </a:rPr>
              <a:t> O(n log n). </a:t>
            </a:r>
            <a:r>
              <a:rPr lang="en-US" sz="2799" dirty="0" err="1">
                <a:solidFill>
                  <a:srgbClr val="0E2C4B"/>
                </a:solidFill>
                <a:latin typeface="Muli"/>
              </a:rPr>
              <a:t>Perlu</a:t>
            </a:r>
            <a:r>
              <a:rPr lang="en-US" sz="2799" dirty="0">
                <a:solidFill>
                  <a:srgbClr val="0E2C4B"/>
                </a:solidFill>
                <a:latin typeface="Muli"/>
              </a:rPr>
              <a:t> </a:t>
            </a:r>
            <a:r>
              <a:rPr lang="en-US" sz="2799" dirty="0" err="1">
                <a:solidFill>
                  <a:srgbClr val="0E2C4B"/>
                </a:solidFill>
                <a:latin typeface="Muli"/>
              </a:rPr>
              <a:t>dicatat</a:t>
            </a:r>
            <a:r>
              <a:rPr lang="en-US" sz="2799" dirty="0">
                <a:solidFill>
                  <a:srgbClr val="0E2C4B"/>
                </a:solidFill>
                <a:latin typeface="Muli"/>
              </a:rPr>
              <a:t> </a:t>
            </a:r>
            <a:r>
              <a:rPr lang="en-US" sz="2799" dirty="0" err="1">
                <a:solidFill>
                  <a:srgbClr val="0E2C4B"/>
                </a:solidFill>
                <a:latin typeface="Muli"/>
              </a:rPr>
              <a:t>bahwa</a:t>
            </a:r>
            <a:r>
              <a:rPr lang="en-US" sz="2799" dirty="0">
                <a:solidFill>
                  <a:srgbClr val="0E2C4B"/>
                </a:solidFill>
                <a:latin typeface="Muli"/>
              </a:rPr>
              <a:t> </a:t>
            </a:r>
            <a:r>
              <a:rPr lang="en-US" sz="2799" dirty="0" err="1">
                <a:solidFill>
                  <a:srgbClr val="0E2C4B"/>
                </a:solidFill>
                <a:latin typeface="Muli"/>
              </a:rPr>
              <a:t>algoritma</a:t>
            </a:r>
            <a:r>
              <a:rPr lang="en-US" sz="2799" dirty="0">
                <a:solidFill>
                  <a:srgbClr val="0E2C4B"/>
                </a:solidFill>
                <a:latin typeface="Muli"/>
              </a:rPr>
              <a:t> merge sort </a:t>
            </a:r>
            <a:r>
              <a:rPr lang="en-US" sz="2799" dirty="0" err="1">
                <a:solidFill>
                  <a:srgbClr val="0E2C4B"/>
                </a:solidFill>
                <a:latin typeface="Muli"/>
              </a:rPr>
              <a:t>memerlukan</a:t>
            </a:r>
            <a:r>
              <a:rPr lang="en-US" sz="2799" dirty="0">
                <a:solidFill>
                  <a:srgbClr val="0E2C4B"/>
                </a:solidFill>
                <a:latin typeface="Muli"/>
              </a:rPr>
              <a:t> </a:t>
            </a:r>
            <a:r>
              <a:rPr lang="en-US" sz="2799" dirty="0" err="1">
                <a:solidFill>
                  <a:srgbClr val="0E2C4B"/>
                </a:solidFill>
                <a:latin typeface="Muli"/>
              </a:rPr>
              <a:t>ruang</a:t>
            </a:r>
            <a:r>
              <a:rPr lang="en-US" sz="2799" dirty="0">
                <a:solidFill>
                  <a:srgbClr val="0E2C4B"/>
                </a:solidFill>
                <a:latin typeface="Muli"/>
              </a:rPr>
              <a:t> </a:t>
            </a:r>
            <a:r>
              <a:rPr lang="en-US" sz="2799" dirty="0" err="1">
                <a:solidFill>
                  <a:srgbClr val="0E2C4B"/>
                </a:solidFill>
                <a:latin typeface="Muli"/>
              </a:rPr>
              <a:t>ekstra</a:t>
            </a:r>
            <a:r>
              <a:rPr lang="en-US" sz="2799" dirty="0">
                <a:solidFill>
                  <a:srgbClr val="0E2C4B"/>
                </a:solidFill>
                <a:latin typeface="Muli"/>
              </a:rPr>
              <a:t> </a:t>
            </a:r>
            <a:r>
              <a:rPr lang="en-US" sz="2799" dirty="0" err="1">
                <a:solidFill>
                  <a:srgbClr val="0E2C4B"/>
                </a:solidFill>
                <a:latin typeface="Muli"/>
              </a:rPr>
              <a:t>karena</a:t>
            </a:r>
            <a:r>
              <a:rPr lang="en-US" sz="2799" dirty="0">
                <a:solidFill>
                  <a:srgbClr val="0E2C4B"/>
                </a:solidFill>
                <a:latin typeface="Muli"/>
              </a:rPr>
              <a:t> </a:t>
            </a:r>
            <a:r>
              <a:rPr lang="en-US" sz="2799" dirty="0" err="1">
                <a:solidFill>
                  <a:srgbClr val="0E2C4B"/>
                </a:solidFill>
                <a:latin typeface="Muli"/>
              </a:rPr>
              <a:t>bukan</a:t>
            </a:r>
            <a:r>
              <a:rPr lang="en-US" sz="2799" dirty="0">
                <a:solidFill>
                  <a:srgbClr val="0E2C4B"/>
                </a:solidFill>
                <a:latin typeface="Muli"/>
              </a:rPr>
              <a:t> </a:t>
            </a:r>
            <a:r>
              <a:rPr lang="en-US" sz="2799" dirty="0" err="1">
                <a:solidFill>
                  <a:srgbClr val="0E2C4B"/>
                </a:solidFill>
                <a:latin typeface="Muli"/>
              </a:rPr>
              <a:t>pengurutan</a:t>
            </a:r>
            <a:r>
              <a:rPr lang="en-US" sz="2799" dirty="0">
                <a:solidFill>
                  <a:srgbClr val="0E2C4B"/>
                </a:solidFill>
                <a:latin typeface="Muli"/>
              </a:rPr>
              <a:t> </a:t>
            </a:r>
            <a:r>
              <a:rPr lang="en-US" sz="2799" dirty="0" err="1">
                <a:solidFill>
                  <a:srgbClr val="0E2C4B"/>
                </a:solidFill>
                <a:latin typeface="Muli"/>
              </a:rPr>
              <a:t>ditempat</a:t>
            </a:r>
            <a:r>
              <a:rPr lang="en-US" sz="2799" dirty="0">
                <a:solidFill>
                  <a:srgbClr val="0E2C4B"/>
                </a:solidFill>
                <a:latin typeface="Muli"/>
              </a:rPr>
              <a:t>, </a:t>
            </a:r>
            <a:r>
              <a:rPr lang="en-US" sz="2799" dirty="0" err="1">
                <a:solidFill>
                  <a:srgbClr val="0E2C4B"/>
                </a:solidFill>
                <a:latin typeface="Muli"/>
              </a:rPr>
              <a:t>sedangkan</a:t>
            </a:r>
            <a:r>
              <a:rPr lang="en-US" sz="2799" dirty="0">
                <a:solidFill>
                  <a:srgbClr val="0E2C4B"/>
                </a:solidFill>
                <a:latin typeface="Muli"/>
              </a:rPr>
              <a:t> </a:t>
            </a:r>
            <a:r>
              <a:rPr lang="en-US" sz="2799" dirty="0" err="1">
                <a:solidFill>
                  <a:srgbClr val="0E2C4B"/>
                </a:solidFill>
                <a:latin typeface="Muli"/>
              </a:rPr>
              <a:t>penggabungan</a:t>
            </a:r>
            <a:r>
              <a:rPr lang="en-US" sz="2799" dirty="0">
                <a:solidFill>
                  <a:srgbClr val="0E2C4B"/>
                </a:solidFill>
                <a:latin typeface="Muli"/>
              </a:rPr>
              <a:t> (merge) </a:t>
            </a:r>
            <a:r>
              <a:rPr lang="en-US" sz="2799" dirty="0" err="1">
                <a:solidFill>
                  <a:srgbClr val="0E2C4B"/>
                </a:solidFill>
                <a:latin typeface="Muli"/>
              </a:rPr>
              <a:t>dilakukan</a:t>
            </a:r>
            <a:r>
              <a:rPr lang="en-US" sz="2799" dirty="0">
                <a:solidFill>
                  <a:srgbClr val="0E2C4B"/>
                </a:solidFill>
                <a:latin typeface="Muli"/>
              </a:rPr>
              <a:t> </a:t>
            </a:r>
            <a:r>
              <a:rPr lang="en-US" sz="2799" dirty="0" err="1">
                <a:solidFill>
                  <a:srgbClr val="0E2C4B"/>
                </a:solidFill>
                <a:latin typeface="Muli"/>
              </a:rPr>
              <a:t>ditempat</a:t>
            </a:r>
            <a:r>
              <a:rPr lang="en-US" sz="2799" dirty="0">
                <a:solidFill>
                  <a:srgbClr val="0E2C4B"/>
                </a:solidFill>
                <a:latin typeface="Muli"/>
              </a:rPr>
              <a:t>. </a:t>
            </a:r>
            <a:r>
              <a:rPr lang="en-US" sz="2799" dirty="0" err="1">
                <a:solidFill>
                  <a:srgbClr val="0E2C4B"/>
                </a:solidFill>
                <a:latin typeface="Muli"/>
              </a:rPr>
              <a:t>Grafik</a:t>
            </a:r>
            <a:r>
              <a:rPr lang="en-US" sz="2799" dirty="0">
                <a:solidFill>
                  <a:srgbClr val="0E2C4B"/>
                </a:solidFill>
                <a:latin typeface="Muli"/>
              </a:rPr>
              <a:t> </a:t>
            </a:r>
            <a:r>
              <a:rPr lang="en-US" sz="2799" dirty="0" err="1">
                <a:solidFill>
                  <a:srgbClr val="0E2C4B"/>
                </a:solidFill>
                <a:latin typeface="Muli"/>
              </a:rPr>
              <a:t>kompleksitas</a:t>
            </a:r>
            <a:r>
              <a:rPr lang="en-US" sz="2799" dirty="0">
                <a:solidFill>
                  <a:srgbClr val="0E2C4B"/>
                </a:solidFill>
                <a:latin typeface="Muli"/>
              </a:rPr>
              <a:t> </a:t>
            </a:r>
            <a:r>
              <a:rPr lang="en-US" sz="2799" dirty="0" err="1">
                <a:solidFill>
                  <a:srgbClr val="0E2C4B"/>
                </a:solidFill>
                <a:latin typeface="Muli"/>
              </a:rPr>
              <a:t>waktu</a:t>
            </a:r>
            <a:r>
              <a:rPr lang="en-US" sz="2799" dirty="0">
                <a:solidFill>
                  <a:srgbClr val="0E2C4B"/>
                </a:solidFill>
                <a:latin typeface="Muli"/>
              </a:rPr>
              <a:t> </a:t>
            </a:r>
            <a:r>
              <a:rPr lang="en-US" sz="2799" dirty="0" err="1">
                <a:solidFill>
                  <a:srgbClr val="0E2C4B"/>
                </a:solidFill>
                <a:latin typeface="Muli"/>
              </a:rPr>
              <a:t>eksekusi</a:t>
            </a:r>
            <a:r>
              <a:rPr lang="en-US" sz="2799" dirty="0">
                <a:solidFill>
                  <a:srgbClr val="0E2C4B"/>
                </a:solidFill>
                <a:latin typeface="Muli"/>
              </a:rPr>
              <a:t> </a:t>
            </a:r>
            <a:r>
              <a:rPr lang="en-US" sz="2799" dirty="0" err="1">
                <a:solidFill>
                  <a:srgbClr val="0E2C4B"/>
                </a:solidFill>
                <a:latin typeface="Muli"/>
              </a:rPr>
              <a:t>diberikan</a:t>
            </a:r>
            <a:r>
              <a:rPr lang="en-US" sz="2799" dirty="0">
                <a:solidFill>
                  <a:srgbClr val="0E2C4B"/>
                </a:solidFill>
                <a:latin typeface="Muli"/>
              </a:rPr>
              <a:t> pada </a:t>
            </a:r>
            <a:r>
              <a:rPr lang="en-US" sz="2799" dirty="0" err="1">
                <a:solidFill>
                  <a:srgbClr val="0E2C4B"/>
                </a:solidFill>
                <a:latin typeface="Muli"/>
              </a:rPr>
              <a:t>gambar</a:t>
            </a:r>
            <a:r>
              <a:rPr lang="en-US" sz="2799" dirty="0">
                <a:solidFill>
                  <a:srgbClr val="0E2C4B"/>
                </a:solidFill>
                <a:latin typeface="Muli"/>
              </a:rPr>
              <a:t> </a:t>
            </a:r>
            <a:r>
              <a:rPr lang="en-US" sz="2799" dirty="0" err="1">
                <a:solidFill>
                  <a:srgbClr val="0E2C4B"/>
                </a:solidFill>
                <a:latin typeface="Muli"/>
              </a:rPr>
              <a:t>dibawah</a:t>
            </a:r>
            <a:r>
              <a:rPr lang="en-US" sz="2799" dirty="0">
                <a:solidFill>
                  <a:srgbClr val="0E2C4B"/>
                </a:solidFill>
                <a:latin typeface="Muli"/>
              </a:rPr>
              <a:t> </a:t>
            </a:r>
            <a:r>
              <a:rPr lang="en-US" sz="2799" dirty="0" err="1">
                <a:solidFill>
                  <a:srgbClr val="0E2C4B"/>
                </a:solidFill>
                <a:latin typeface="Muli"/>
              </a:rPr>
              <a:t>ini</a:t>
            </a:r>
            <a:r>
              <a:rPr lang="en-US" sz="2799" dirty="0">
                <a:solidFill>
                  <a:srgbClr val="0E2C4B"/>
                </a:solidFill>
                <a:latin typeface="Muli"/>
              </a:rPr>
              <a: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2B5C507-D146-6CE5-1133-2433A42FFF46}"/>
              </a:ext>
            </a:extLst>
          </p:cNvPr>
          <p:cNvSpPr txBox="1"/>
          <p:nvPr/>
        </p:nvSpPr>
        <p:spPr>
          <a:xfrm>
            <a:off x="304800" y="1035000"/>
            <a:ext cx="17678400" cy="9252000"/>
          </a:xfrm>
          <a:prstGeom prst="rect">
            <a:avLst/>
          </a:prstGeom>
          <a:noFill/>
        </p:spPr>
        <p:txBody>
          <a:bodyPr wrap="square" numCol="3">
            <a:spAutoFit/>
          </a:bodyPr>
          <a:lstStyle/>
          <a:p>
            <a:r>
              <a:rPr lang="en-ID" sz="2400" dirty="0"/>
              <a:t>#include &lt;iostream&gt;</a:t>
            </a:r>
          </a:p>
          <a:p>
            <a:r>
              <a:rPr lang="en-ID" sz="2400" dirty="0"/>
              <a:t>using namespace std;</a:t>
            </a:r>
          </a:p>
          <a:p>
            <a:endParaRPr lang="en-ID" sz="2400" dirty="0"/>
          </a:p>
          <a:p>
            <a:r>
              <a:rPr lang="en-ID" sz="2400" dirty="0"/>
              <a:t>int a[50];</a:t>
            </a:r>
          </a:p>
          <a:p>
            <a:endParaRPr lang="en-ID" sz="2400" dirty="0"/>
          </a:p>
          <a:p>
            <a:r>
              <a:rPr lang="en-ID" sz="2400" dirty="0"/>
              <a:t>void merge(int low, int mid, int high) {</a:t>
            </a:r>
          </a:p>
          <a:p>
            <a:r>
              <a:rPr lang="en-ID" sz="2400" dirty="0"/>
              <a:t>    int h, </a:t>
            </a:r>
            <a:r>
              <a:rPr lang="en-ID" sz="2400" dirty="0" err="1"/>
              <a:t>i</a:t>
            </a:r>
            <a:r>
              <a:rPr lang="en-ID" sz="2400" dirty="0"/>
              <a:t>, j, b[50], k;</a:t>
            </a:r>
          </a:p>
          <a:p>
            <a:r>
              <a:rPr lang="en-ID" sz="2400" dirty="0"/>
              <a:t>    h = low;</a:t>
            </a:r>
          </a:p>
          <a:p>
            <a:r>
              <a:rPr lang="en-ID" sz="2400" dirty="0"/>
              <a:t>    </a:t>
            </a:r>
            <a:r>
              <a:rPr lang="en-ID" sz="2400" dirty="0" err="1"/>
              <a:t>i</a:t>
            </a:r>
            <a:r>
              <a:rPr lang="en-ID" sz="2400" dirty="0"/>
              <a:t> = low;</a:t>
            </a:r>
          </a:p>
          <a:p>
            <a:r>
              <a:rPr lang="en-ID" sz="2400" dirty="0"/>
              <a:t>    j = mid + 1;</a:t>
            </a:r>
          </a:p>
          <a:p>
            <a:endParaRPr lang="en-ID" sz="2400" dirty="0"/>
          </a:p>
          <a:p>
            <a:r>
              <a:rPr lang="en-ID" sz="2400" dirty="0"/>
              <a:t>    while ((h &lt;= mid) &amp;&amp; (j &lt;= high)) {</a:t>
            </a:r>
          </a:p>
          <a:p>
            <a:r>
              <a:rPr lang="en-ID" sz="2400" dirty="0"/>
              <a:t>        if (a[h] &lt;= a[j]) {</a:t>
            </a:r>
          </a:p>
          <a:p>
            <a:r>
              <a:rPr lang="en-ID" sz="2400" dirty="0"/>
              <a:t>            b[</a:t>
            </a:r>
            <a:r>
              <a:rPr lang="en-ID" sz="2400" dirty="0" err="1"/>
              <a:t>i</a:t>
            </a:r>
            <a:r>
              <a:rPr lang="en-ID" sz="2400" dirty="0"/>
              <a:t>] = a[h];</a:t>
            </a:r>
          </a:p>
          <a:p>
            <a:r>
              <a:rPr lang="en-ID" sz="2400" dirty="0"/>
              <a:t>            h++;</a:t>
            </a:r>
          </a:p>
          <a:p>
            <a:r>
              <a:rPr lang="en-ID" sz="2400" dirty="0"/>
              <a:t>        } else {</a:t>
            </a:r>
          </a:p>
          <a:p>
            <a:r>
              <a:rPr lang="en-ID" sz="2400" dirty="0"/>
              <a:t>            b[</a:t>
            </a:r>
            <a:r>
              <a:rPr lang="en-ID" sz="2400" dirty="0" err="1"/>
              <a:t>i</a:t>
            </a:r>
            <a:r>
              <a:rPr lang="en-ID" sz="2400" dirty="0"/>
              <a:t>] = a[j];</a:t>
            </a:r>
          </a:p>
          <a:p>
            <a:r>
              <a:rPr lang="en-ID" sz="2400" dirty="0"/>
              <a:t>            </a:t>
            </a:r>
            <a:r>
              <a:rPr lang="en-ID" sz="2400" dirty="0" err="1"/>
              <a:t>j++</a:t>
            </a:r>
            <a:r>
              <a:rPr lang="en-ID" sz="2400" dirty="0"/>
              <a:t>;</a:t>
            </a:r>
          </a:p>
          <a:p>
            <a:r>
              <a:rPr lang="en-ID" sz="2400" dirty="0"/>
              <a:t>        }</a:t>
            </a:r>
          </a:p>
          <a:p>
            <a:r>
              <a:rPr lang="en-ID" sz="2400" dirty="0"/>
              <a:t>        </a:t>
            </a:r>
            <a:r>
              <a:rPr lang="en-ID" sz="2400" dirty="0" err="1"/>
              <a:t>i</a:t>
            </a:r>
            <a:r>
              <a:rPr lang="en-ID" sz="2400" dirty="0"/>
              <a:t>++;</a:t>
            </a:r>
          </a:p>
          <a:p>
            <a:r>
              <a:rPr lang="en-ID" sz="2400" dirty="0"/>
              <a:t>    }</a:t>
            </a:r>
          </a:p>
          <a:p>
            <a:r>
              <a:rPr lang="en-ID" sz="2400" dirty="0"/>
              <a:t>    </a:t>
            </a:r>
          </a:p>
          <a:p>
            <a:endParaRPr lang="en-ID" sz="2400" dirty="0"/>
          </a:p>
          <a:p>
            <a:endParaRPr lang="en-ID" sz="2400" dirty="0"/>
          </a:p>
          <a:p>
            <a:endParaRPr lang="en-ID" sz="2400" dirty="0"/>
          </a:p>
          <a:p>
            <a:r>
              <a:rPr lang="en-ID" sz="2400" dirty="0"/>
              <a:t>    if (h &gt; mid) {</a:t>
            </a:r>
          </a:p>
          <a:p>
            <a:r>
              <a:rPr lang="en-ID" sz="2400" dirty="0"/>
              <a:t>        for (k = j; k &lt;= high; k++) {</a:t>
            </a:r>
          </a:p>
          <a:p>
            <a:r>
              <a:rPr lang="en-ID" sz="2400" dirty="0"/>
              <a:t>            b[</a:t>
            </a:r>
            <a:r>
              <a:rPr lang="en-ID" sz="2400" dirty="0" err="1"/>
              <a:t>i</a:t>
            </a:r>
            <a:r>
              <a:rPr lang="en-ID" sz="2400" dirty="0"/>
              <a:t>] = a[k];</a:t>
            </a:r>
          </a:p>
          <a:p>
            <a:r>
              <a:rPr lang="en-ID" sz="2400" dirty="0"/>
              <a:t>            </a:t>
            </a:r>
            <a:r>
              <a:rPr lang="en-ID" sz="2400" dirty="0" err="1"/>
              <a:t>i</a:t>
            </a:r>
            <a:r>
              <a:rPr lang="en-ID" sz="2400" dirty="0"/>
              <a:t>++;</a:t>
            </a:r>
          </a:p>
          <a:p>
            <a:r>
              <a:rPr lang="en-ID" sz="2400" dirty="0"/>
              <a:t>        }</a:t>
            </a:r>
          </a:p>
          <a:p>
            <a:r>
              <a:rPr lang="en-ID" sz="2400" dirty="0"/>
              <a:t>    } else {</a:t>
            </a:r>
          </a:p>
          <a:p>
            <a:r>
              <a:rPr lang="en-ID" sz="2400" dirty="0"/>
              <a:t>        for (k = h; k &lt;= mid; k++) {</a:t>
            </a:r>
          </a:p>
          <a:p>
            <a:r>
              <a:rPr lang="en-ID" sz="2400" dirty="0"/>
              <a:t>            b[</a:t>
            </a:r>
            <a:r>
              <a:rPr lang="en-ID" sz="2400" dirty="0" err="1"/>
              <a:t>i</a:t>
            </a:r>
            <a:r>
              <a:rPr lang="en-ID" sz="2400" dirty="0"/>
              <a:t>] = a[k];</a:t>
            </a:r>
          </a:p>
          <a:p>
            <a:r>
              <a:rPr lang="en-ID" sz="2400" dirty="0"/>
              <a:t>            </a:t>
            </a:r>
            <a:r>
              <a:rPr lang="en-ID" sz="2400" dirty="0" err="1"/>
              <a:t>i</a:t>
            </a:r>
            <a:r>
              <a:rPr lang="en-ID" sz="2400" dirty="0"/>
              <a:t>++;</a:t>
            </a:r>
          </a:p>
          <a:p>
            <a:r>
              <a:rPr lang="en-ID" sz="2400" dirty="0"/>
              <a:t>        }</a:t>
            </a:r>
          </a:p>
          <a:p>
            <a:r>
              <a:rPr lang="en-ID" sz="2400" dirty="0"/>
              <a:t>    }</a:t>
            </a:r>
          </a:p>
          <a:p>
            <a:endParaRPr lang="en-ID" sz="2400" dirty="0"/>
          </a:p>
          <a:p>
            <a:r>
              <a:rPr lang="en-ID" sz="2400" dirty="0"/>
              <a:t>    for (k = low; k &lt;= high; k++) </a:t>
            </a:r>
          </a:p>
          <a:p>
            <a:r>
              <a:rPr lang="en-ID" sz="2400" dirty="0"/>
              <a:t>        a[k] = b[k];</a:t>
            </a:r>
          </a:p>
          <a:p>
            <a:r>
              <a:rPr lang="en-ID" sz="2400" dirty="0"/>
              <a:t>}</a:t>
            </a:r>
          </a:p>
          <a:p>
            <a:endParaRPr lang="en-ID" sz="2400" dirty="0"/>
          </a:p>
          <a:p>
            <a:r>
              <a:rPr lang="en-ID" sz="2400" dirty="0"/>
              <a:t>void </a:t>
            </a:r>
            <a:r>
              <a:rPr lang="en-ID" sz="2400" dirty="0" err="1"/>
              <a:t>merge_sort</a:t>
            </a:r>
            <a:r>
              <a:rPr lang="en-ID" sz="2400" dirty="0"/>
              <a:t>(int low, int high) {</a:t>
            </a:r>
          </a:p>
          <a:p>
            <a:r>
              <a:rPr lang="en-ID" sz="2400" dirty="0"/>
              <a:t>    int mid;</a:t>
            </a:r>
          </a:p>
          <a:p>
            <a:r>
              <a:rPr lang="en-ID" sz="2400" dirty="0"/>
              <a:t>    if (low &lt; high) {</a:t>
            </a:r>
          </a:p>
          <a:p>
            <a:r>
              <a:rPr lang="en-ID" sz="2400" dirty="0"/>
              <a:t>        mid = (low + high) / 2;</a:t>
            </a:r>
          </a:p>
          <a:p>
            <a:r>
              <a:rPr lang="en-ID" sz="2400" dirty="0"/>
              <a:t>        </a:t>
            </a:r>
            <a:r>
              <a:rPr lang="en-ID" sz="2400" dirty="0" err="1"/>
              <a:t>merge_sort</a:t>
            </a:r>
            <a:r>
              <a:rPr lang="en-ID" sz="2400" dirty="0"/>
              <a:t>(low, mid);</a:t>
            </a:r>
          </a:p>
          <a:p>
            <a:r>
              <a:rPr lang="en-ID" sz="2400" dirty="0"/>
              <a:t>        </a:t>
            </a:r>
            <a:r>
              <a:rPr lang="en-ID" sz="2400" dirty="0" err="1"/>
              <a:t>merge_sort</a:t>
            </a:r>
            <a:r>
              <a:rPr lang="en-ID" sz="2400" dirty="0"/>
              <a:t>(mid + 1, high);</a:t>
            </a:r>
          </a:p>
          <a:p>
            <a:r>
              <a:rPr lang="en-ID" sz="2400" dirty="0"/>
              <a:t>        merge(low, mid, high);</a:t>
            </a:r>
          </a:p>
          <a:p>
            <a:r>
              <a:rPr lang="en-ID" sz="2400" dirty="0"/>
              <a:t>    }</a:t>
            </a:r>
          </a:p>
          <a:p>
            <a:r>
              <a:rPr lang="en-ID" sz="2400" dirty="0"/>
              <a:t>}</a:t>
            </a:r>
          </a:p>
          <a:p>
            <a:r>
              <a:rPr lang="en-ID" sz="2400" dirty="0"/>
              <a:t>int main() {</a:t>
            </a:r>
          </a:p>
          <a:p>
            <a:r>
              <a:rPr lang="en-ID" sz="2400" dirty="0"/>
              <a:t>    int </a:t>
            </a:r>
            <a:r>
              <a:rPr lang="en-ID" sz="2400" dirty="0" err="1"/>
              <a:t>num</a:t>
            </a:r>
            <a:r>
              <a:rPr lang="en-ID" sz="2400" dirty="0"/>
              <a:t>, </a:t>
            </a:r>
            <a:r>
              <a:rPr lang="en-ID" sz="2400" dirty="0" err="1"/>
              <a:t>i</a:t>
            </a:r>
            <a:r>
              <a:rPr lang="en-ID" sz="2400" dirty="0"/>
              <a:t>;</a:t>
            </a:r>
          </a:p>
          <a:p>
            <a:endParaRPr lang="en-ID" sz="2400" dirty="0"/>
          </a:p>
          <a:p>
            <a:r>
              <a:rPr lang="en-ID" sz="2400" dirty="0"/>
              <a:t>    </a:t>
            </a:r>
            <a:r>
              <a:rPr lang="en-ID" sz="2400" dirty="0" err="1"/>
              <a:t>cout</a:t>
            </a:r>
            <a:r>
              <a:rPr lang="en-ID" sz="2400" dirty="0"/>
              <a:t> &lt;&lt; "</a:t>
            </a:r>
            <a:r>
              <a:rPr lang="en-ID" sz="2400" dirty="0" err="1"/>
              <a:t>Jumlah</a:t>
            </a:r>
            <a:r>
              <a:rPr lang="en-ID" sz="2400" dirty="0"/>
              <a:t> </a:t>
            </a:r>
            <a:r>
              <a:rPr lang="en-ID" sz="2400" dirty="0" err="1"/>
              <a:t>bilangan</a:t>
            </a:r>
            <a:r>
              <a:rPr lang="en-ID" sz="2400" dirty="0"/>
              <a:t> yang </a:t>
            </a:r>
            <a:r>
              <a:rPr lang="en-ID" sz="2400" dirty="0" err="1"/>
              <a:t>diurutkan</a:t>
            </a:r>
            <a:r>
              <a:rPr lang="en-ID" sz="2400" dirty="0"/>
              <a:t> : ";</a:t>
            </a:r>
          </a:p>
          <a:p>
            <a:r>
              <a:rPr lang="en-ID" sz="2400" dirty="0"/>
              <a:t>    </a:t>
            </a:r>
            <a:r>
              <a:rPr lang="en-ID" sz="2400" dirty="0" err="1"/>
              <a:t>cin</a:t>
            </a:r>
            <a:r>
              <a:rPr lang="en-ID" sz="2400" dirty="0"/>
              <a:t> &gt;&gt; </a:t>
            </a:r>
            <a:r>
              <a:rPr lang="en-ID" sz="2400" dirty="0" err="1"/>
              <a:t>num</a:t>
            </a:r>
            <a:r>
              <a:rPr lang="en-ID" sz="2400" dirty="0"/>
              <a:t>;</a:t>
            </a:r>
          </a:p>
          <a:p>
            <a:r>
              <a:rPr lang="en-ID" sz="2400" dirty="0"/>
              <a:t>    </a:t>
            </a:r>
            <a:r>
              <a:rPr lang="en-ID" sz="2400" dirty="0" err="1"/>
              <a:t>cout</a:t>
            </a:r>
            <a:r>
              <a:rPr lang="en-ID" sz="2400" dirty="0"/>
              <a:t> &lt;&lt; "</a:t>
            </a:r>
            <a:r>
              <a:rPr lang="en-ID" sz="2400" dirty="0" err="1"/>
              <a:t>Masukan</a:t>
            </a:r>
            <a:r>
              <a:rPr lang="en-ID" sz="2400" dirty="0"/>
              <a:t> </a:t>
            </a:r>
            <a:r>
              <a:rPr lang="en-ID" sz="2400" dirty="0" err="1"/>
              <a:t>bilangan</a:t>
            </a:r>
            <a:r>
              <a:rPr lang="en-ID" sz="2400" dirty="0"/>
              <a:t> </a:t>
            </a:r>
            <a:r>
              <a:rPr lang="en-ID" sz="2400" dirty="0" err="1"/>
              <a:t>menggunakan</a:t>
            </a:r>
            <a:r>
              <a:rPr lang="en-ID" sz="2400" dirty="0"/>
              <a:t> </a:t>
            </a:r>
            <a:r>
              <a:rPr lang="en-ID" sz="2400" dirty="0" err="1"/>
              <a:t>spasi</a:t>
            </a:r>
            <a:r>
              <a:rPr lang="en-ID" sz="2400" dirty="0"/>
              <a:t>: ";</a:t>
            </a:r>
          </a:p>
          <a:p>
            <a:r>
              <a:rPr lang="en-ID" sz="2400" dirty="0"/>
              <a:t>    for (</a:t>
            </a:r>
            <a:r>
              <a:rPr lang="en-ID" sz="2400" dirty="0" err="1"/>
              <a:t>i</a:t>
            </a:r>
            <a:r>
              <a:rPr lang="en-ID" sz="2400" dirty="0"/>
              <a:t> = 1; </a:t>
            </a:r>
            <a:r>
              <a:rPr lang="en-ID" sz="2400" dirty="0" err="1"/>
              <a:t>i</a:t>
            </a:r>
            <a:r>
              <a:rPr lang="en-ID" sz="2400" dirty="0"/>
              <a:t> &lt;= </a:t>
            </a:r>
            <a:r>
              <a:rPr lang="en-ID" sz="2400" dirty="0" err="1"/>
              <a:t>num</a:t>
            </a:r>
            <a:r>
              <a:rPr lang="en-ID" sz="2400" dirty="0"/>
              <a:t>; </a:t>
            </a:r>
            <a:r>
              <a:rPr lang="en-ID" sz="2400" dirty="0" err="1"/>
              <a:t>i</a:t>
            </a:r>
            <a:r>
              <a:rPr lang="en-ID" sz="2400" dirty="0"/>
              <a:t>++) {</a:t>
            </a:r>
          </a:p>
          <a:p>
            <a:r>
              <a:rPr lang="en-ID" sz="2400" dirty="0"/>
              <a:t>        </a:t>
            </a:r>
            <a:r>
              <a:rPr lang="en-ID" sz="2400" dirty="0" err="1"/>
              <a:t>cin</a:t>
            </a:r>
            <a:r>
              <a:rPr lang="en-ID" sz="2400" dirty="0"/>
              <a:t> &gt;&gt; a[</a:t>
            </a:r>
            <a:r>
              <a:rPr lang="en-ID" sz="2400" dirty="0" err="1"/>
              <a:t>i</a:t>
            </a:r>
            <a:r>
              <a:rPr lang="en-ID" sz="2400" dirty="0"/>
              <a:t>];</a:t>
            </a:r>
          </a:p>
          <a:p>
            <a:r>
              <a:rPr lang="en-ID" sz="2400" dirty="0"/>
              <a:t>    }</a:t>
            </a:r>
          </a:p>
          <a:p>
            <a:endParaRPr lang="en-ID" sz="2400" dirty="0"/>
          </a:p>
          <a:p>
            <a:r>
              <a:rPr lang="en-ID" sz="2400" dirty="0"/>
              <a:t>    </a:t>
            </a:r>
            <a:r>
              <a:rPr lang="en-ID" sz="2400" dirty="0" err="1"/>
              <a:t>merge_sort</a:t>
            </a:r>
            <a:r>
              <a:rPr lang="en-ID" sz="2400" dirty="0"/>
              <a:t>(1, </a:t>
            </a:r>
            <a:r>
              <a:rPr lang="en-ID" sz="2400" dirty="0" err="1"/>
              <a:t>num</a:t>
            </a:r>
            <a:r>
              <a:rPr lang="en-ID" sz="2400" dirty="0"/>
              <a:t>);</a:t>
            </a:r>
          </a:p>
          <a:p>
            <a:endParaRPr lang="en-ID" sz="2400" dirty="0"/>
          </a:p>
          <a:p>
            <a:r>
              <a:rPr lang="en-ID" sz="2400" dirty="0"/>
              <a:t>    </a:t>
            </a:r>
            <a:r>
              <a:rPr lang="en-ID" sz="2400" dirty="0" err="1"/>
              <a:t>cout</a:t>
            </a:r>
            <a:r>
              <a:rPr lang="en-ID" sz="2400" dirty="0"/>
              <a:t> &lt;&lt; "\</a:t>
            </a:r>
            <a:r>
              <a:rPr lang="en-ID" sz="2400" dirty="0" err="1"/>
              <a:t>nHasil</a:t>
            </a:r>
            <a:r>
              <a:rPr lang="en-ID" sz="2400" dirty="0"/>
              <a:t> </a:t>
            </a:r>
            <a:r>
              <a:rPr lang="en-ID" sz="2400" dirty="0" err="1"/>
              <a:t>Bilangan</a:t>
            </a:r>
            <a:r>
              <a:rPr lang="en-ID" sz="2400" dirty="0"/>
              <a:t> </a:t>
            </a:r>
            <a:r>
              <a:rPr lang="en-ID" sz="2400" dirty="0" err="1"/>
              <a:t>Terurut</a:t>
            </a:r>
            <a:r>
              <a:rPr lang="en-ID" sz="2400" dirty="0"/>
              <a:t> : \n\n";</a:t>
            </a:r>
          </a:p>
          <a:p>
            <a:r>
              <a:rPr lang="en-ID" sz="2400" dirty="0"/>
              <a:t>    for (</a:t>
            </a:r>
            <a:r>
              <a:rPr lang="en-ID" sz="2400" dirty="0" err="1"/>
              <a:t>i</a:t>
            </a:r>
            <a:r>
              <a:rPr lang="en-ID" sz="2400" dirty="0"/>
              <a:t> = 1; </a:t>
            </a:r>
            <a:r>
              <a:rPr lang="en-ID" sz="2400" dirty="0" err="1"/>
              <a:t>i</a:t>
            </a:r>
            <a:r>
              <a:rPr lang="en-ID" sz="2400" dirty="0"/>
              <a:t> &lt;= </a:t>
            </a:r>
            <a:r>
              <a:rPr lang="en-ID" sz="2400" dirty="0" err="1"/>
              <a:t>num</a:t>
            </a:r>
            <a:r>
              <a:rPr lang="en-ID" sz="2400" dirty="0"/>
              <a:t>; </a:t>
            </a:r>
            <a:r>
              <a:rPr lang="en-ID" sz="2400" dirty="0" err="1"/>
              <a:t>i</a:t>
            </a:r>
            <a:r>
              <a:rPr lang="en-ID" sz="2400" dirty="0"/>
              <a:t>++) </a:t>
            </a:r>
          </a:p>
          <a:p>
            <a:r>
              <a:rPr lang="en-ID" sz="2400" dirty="0"/>
              <a:t>        </a:t>
            </a:r>
            <a:r>
              <a:rPr lang="en-ID" sz="2400" dirty="0" err="1"/>
              <a:t>cout</a:t>
            </a:r>
            <a:r>
              <a:rPr lang="en-ID" sz="2400" dirty="0"/>
              <a:t> &lt;&lt; a[</a:t>
            </a:r>
            <a:r>
              <a:rPr lang="en-ID" sz="2400" dirty="0" err="1"/>
              <a:t>i</a:t>
            </a:r>
            <a:r>
              <a:rPr lang="en-ID" sz="2400" dirty="0"/>
              <a:t>] &lt;&lt; " ";</a:t>
            </a:r>
          </a:p>
          <a:p>
            <a:r>
              <a:rPr lang="en-ID" sz="2400" dirty="0"/>
              <a:t>    </a:t>
            </a:r>
            <a:r>
              <a:rPr lang="en-ID" sz="2400" dirty="0" err="1"/>
              <a:t>cout</a:t>
            </a:r>
            <a:r>
              <a:rPr lang="en-ID" sz="2400" dirty="0"/>
              <a:t> &lt;&lt; </a:t>
            </a:r>
            <a:r>
              <a:rPr lang="en-ID" sz="2400" dirty="0" err="1"/>
              <a:t>endl</a:t>
            </a:r>
            <a:r>
              <a:rPr lang="en-ID" sz="2400" dirty="0"/>
              <a:t>;</a:t>
            </a:r>
          </a:p>
          <a:p>
            <a:endParaRPr lang="en-ID" sz="2400" dirty="0"/>
          </a:p>
          <a:p>
            <a:r>
              <a:rPr lang="en-ID" sz="2400" dirty="0"/>
              <a:t>    return 0;</a:t>
            </a:r>
          </a:p>
          <a:p>
            <a:r>
              <a:rPr lang="en-ID" sz="2400" dirty="0"/>
              <a:t>}</a:t>
            </a:r>
          </a:p>
        </p:txBody>
      </p:sp>
      <p:sp>
        <p:nvSpPr>
          <p:cNvPr id="5" name="TextBox 4">
            <a:extLst>
              <a:ext uri="{FF2B5EF4-FFF2-40B4-BE49-F238E27FC236}">
                <a16:creationId xmlns:a16="http://schemas.microsoft.com/office/drawing/2014/main" id="{9EFD64DB-C6C7-43F1-0C9F-75128F15AA53}"/>
              </a:ext>
            </a:extLst>
          </p:cNvPr>
          <p:cNvSpPr txBox="1"/>
          <p:nvPr/>
        </p:nvSpPr>
        <p:spPr>
          <a:xfrm>
            <a:off x="4572000" y="274310"/>
            <a:ext cx="9144000" cy="707886"/>
          </a:xfrm>
          <a:prstGeom prst="rect">
            <a:avLst/>
          </a:prstGeom>
          <a:noFill/>
        </p:spPr>
        <p:txBody>
          <a:bodyPr wrap="square">
            <a:spAutoFit/>
          </a:bodyPr>
          <a:lstStyle/>
          <a:p>
            <a:pPr algn="ctr"/>
            <a:r>
              <a:rPr lang="id-ID" sz="4000" b="1" dirty="0">
                <a:effectLst/>
                <a:latin typeface="Arial" panose="020B0604020202020204" pitchFamily="34" charset="0"/>
                <a:ea typeface="DengXian" panose="02010600030101010101" pitchFamily="2" charset="-122"/>
              </a:rPr>
              <a:t>IMPLEMENTASI </a:t>
            </a:r>
            <a:r>
              <a:rPr lang="en-US" sz="4000" b="1" dirty="0">
                <a:effectLst/>
                <a:latin typeface="Arial" panose="020B0604020202020204" pitchFamily="34" charset="0"/>
                <a:ea typeface="DengXian" panose="02010600030101010101" pitchFamily="2" charset="-122"/>
              </a:rPr>
              <a:t>MERGE</a:t>
            </a:r>
            <a:r>
              <a:rPr lang="id-ID" sz="4000" b="1" dirty="0">
                <a:effectLst/>
                <a:latin typeface="Arial" panose="020B0604020202020204" pitchFamily="34" charset="0"/>
                <a:ea typeface="DengXian" panose="02010600030101010101" pitchFamily="2" charset="-122"/>
              </a:rPr>
              <a:t> SORT</a:t>
            </a:r>
            <a:endParaRPr lang="en-ID" sz="4000" b="1"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686073" y="2239763"/>
            <a:ext cx="8915854" cy="5807473"/>
          </a:xfrm>
          <a:custGeom>
            <a:avLst/>
            <a:gdLst/>
            <a:ahLst/>
            <a:cxnLst/>
            <a:rect l="l" t="t" r="r" b="b"/>
            <a:pathLst>
              <a:path w="8915854" h="5807473">
                <a:moveTo>
                  <a:pt x="0" y="0"/>
                </a:moveTo>
                <a:lnTo>
                  <a:pt x="8915854" y="0"/>
                </a:lnTo>
                <a:lnTo>
                  <a:pt x="8915854" y="5807474"/>
                </a:lnTo>
                <a:lnTo>
                  <a:pt x="0" y="5807474"/>
                </a:lnTo>
                <a:lnTo>
                  <a:pt x="0" y="0"/>
                </a:lnTo>
                <a:close/>
              </a:path>
            </a:pathLst>
          </a:custGeom>
          <a:blipFill>
            <a:blip r:embed="rId2"/>
            <a:stretch>
              <a:fillRect/>
            </a:stretch>
          </a:blipFill>
        </p:spPr>
      </p:sp>
      <p:sp>
        <p:nvSpPr>
          <p:cNvPr id="3" name="TextBox 6">
            <a:extLst>
              <a:ext uri="{FF2B5EF4-FFF2-40B4-BE49-F238E27FC236}">
                <a16:creationId xmlns:a16="http://schemas.microsoft.com/office/drawing/2014/main" id="{31288C22-DC09-F18E-B5C7-EA2F967D29D9}"/>
              </a:ext>
            </a:extLst>
          </p:cNvPr>
          <p:cNvSpPr txBox="1"/>
          <p:nvPr/>
        </p:nvSpPr>
        <p:spPr>
          <a:xfrm>
            <a:off x="1028700" y="681836"/>
            <a:ext cx="13950564" cy="1557927"/>
          </a:xfrm>
          <a:prstGeom prst="rect">
            <a:avLst/>
          </a:prstGeom>
        </p:spPr>
        <p:txBody>
          <a:bodyPr lIns="0" tIns="0" rIns="0" bIns="0" rtlCol="0" anchor="t">
            <a:spAutoFit/>
          </a:bodyPr>
          <a:lstStyle/>
          <a:p>
            <a:pPr marL="0" lvl="0" indent="0">
              <a:lnSpc>
                <a:spcPts val="13052"/>
              </a:lnSpc>
              <a:spcBef>
                <a:spcPct val="0"/>
              </a:spcBef>
            </a:pPr>
            <a:r>
              <a:rPr lang="en-US" sz="8800" b="1" dirty="0" err="1">
                <a:solidFill>
                  <a:srgbClr val="000000"/>
                </a:solidFill>
                <a:latin typeface="Bobby Jones Semi-Bold"/>
              </a:rPr>
              <a:t>Keluaran</a:t>
            </a:r>
            <a:r>
              <a:rPr lang="en-US" sz="8800" b="1" dirty="0">
                <a:solidFill>
                  <a:srgbClr val="000000"/>
                </a:solidFill>
                <a:latin typeface="Bobby Jones Semi-Bold"/>
              </a:rPr>
              <a:t> Program</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8320" y="531913"/>
            <a:ext cx="17670677" cy="9223174"/>
            <a:chOff x="0" y="0"/>
            <a:chExt cx="4654006" cy="2429149"/>
          </a:xfrm>
        </p:grpSpPr>
        <p:sp>
          <p:nvSpPr>
            <p:cNvPr id="3" name="Freeform 3"/>
            <p:cNvSpPr/>
            <p:nvPr/>
          </p:nvSpPr>
          <p:spPr>
            <a:xfrm>
              <a:off x="0" y="0"/>
              <a:ext cx="4654005" cy="2429149"/>
            </a:xfrm>
            <a:custGeom>
              <a:avLst/>
              <a:gdLst/>
              <a:ahLst/>
              <a:cxnLst/>
              <a:rect l="l" t="t" r="r" b="b"/>
              <a:pathLst>
                <a:path w="4654005" h="2429149">
                  <a:moveTo>
                    <a:pt x="22344" y="0"/>
                  </a:moveTo>
                  <a:lnTo>
                    <a:pt x="4631661" y="0"/>
                  </a:lnTo>
                  <a:cubicBezTo>
                    <a:pt x="4644001" y="0"/>
                    <a:pt x="4654005" y="10004"/>
                    <a:pt x="4654005" y="22344"/>
                  </a:cubicBezTo>
                  <a:lnTo>
                    <a:pt x="4654005" y="2406804"/>
                  </a:lnTo>
                  <a:cubicBezTo>
                    <a:pt x="4654005" y="2412730"/>
                    <a:pt x="4651651" y="2418414"/>
                    <a:pt x="4647461" y="2422604"/>
                  </a:cubicBezTo>
                  <a:cubicBezTo>
                    <a:pt x="4643270" y="2426795"/>
                    <a:pt x="4637587" y="2429149"/>
                    <a:pt x="4631661" y="2429149"/>
                  </a:cubicBezTo>
                  <a:lnTo>
                    <a:pt x="22344" y="2429149"/>
                  </a:lnTo>
                  <a:cubicBezTo>
                    <a:pt x="10004" y="2429149"/>
                    <a:pt x="0" y="2419145"/>
                    <a:pt x="0" y="2406804"/>
                  </a:cubicBezTo>
                  <a:lnTo>
                    <a:pt x="0" y="22344"/>
                  </a:lnTo>
                  <a:cubicBezTo>
                    <a:pt x="0" y="10004"/>
                    <a:pt x="10004" y="0"/>
                    <a:pt x="22344" y="0"/>
                  </a:cubicBezTo>
                  <a:close/>
                </a:path>
              </a:pathLst>
            </a:custGeom>
            <a:solidFill>
              <a:srgbClr val="FFF1D8"/>
            </a:solidFill>
            <a:ln cap="rnd">
              <a:noFill/>
              <a:prstDash val="solid"/>
              <a:round/>
            </a:ln>
          </p:spPr>
        </p:sp>
        <p:sp>
          <p:nvSpPr>
            <p:cNvPr id="4" name="TextBox 4"/>
            <p:cNvSpPr txBox="1"/>
            <p:nvPr/>
          </p:nvSpPr>
          <p:spPr>
            <a:xfrm>
              <a:off x="0" y="-38100"/>
              <a:ext cx="4654006" cy="2467249"/>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0" y="2188235"/>
            <a:ext cx="7110933" cy="6620156"/>
            <a:chOff x="0" y="0"/>
            <a:chExt cx="9481243" cy="8826875"/>
          </a:xfrm>
        </p:grpSpPr>
        <p:grpSp>
          <p:nvGrpSpPr>
            <p:cNvPr id="6" name="Group 6"/>
            <p:cNvGrpSpPr/>
            <p:nvPr/>
          </p:nvGrpSpPr>
          <p:grpSpPr>
            <a:xfrm>
              <a:off x="1200904" y="0"/>
              <a:ext cx="8280339" cy="8280339"/>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id="8" name="Freeform 8"/>
            <p:cNvSpPr/>
            <p:nvPr/>
          </p:nvSpPr>
          <p:spPr>
            <a:xfrm flipH="1">
              <a:off x="0" y="6035148"/>
              <a:ext cx="8043389" cy="2791726"/>
            </a:xfrm>
            <a:custGeom>
              <a:avLst/>
              <a:gdLst/>
              <a:ahLst/>
              <a:cxnLst/>
              <a:rect l="l" t="t" r="r" b="b"/>
              <a:pathLst>
                <a:path w="8043389" h="2791726">
                  <a:moveTo>
                    <a:pt x="8043389" y="0"/>
                  </a:moveTo>
                  <a:lnTo>
                    <a:pt x="0" y="0"/>
                  </a:lnTo>
                  <a:lnTo>
                    <a:pt x="0" y="2791727"/>
                  </a:lnTo>
                  <a:lnTo>
                    <a:pt x="8043389" y="2791727"/>
                  </a:lnTo>
                  <a:lnTo>
                    <a:pt x="8043389" y="0"/>
                  </a:lnTo>
                  <a:close/>
                </a:path>
              </a:pathLst>
            </a:custGeom>
            <a:blipFill>
              <a:blip r:embed="rId2">
                <a:alphaModFix amt="51000"/>
              </a:blip>
              <a:stretch>
                <a:fillRect/>
              </a:stretch>
            </a:blipFill>
          </p:spPr>
        </p:sp>
      </p:grpSp>
      <p:sp>
        <p:nvSpPr>
          <p:cNvPr id="9" name="Freeform 9"/>
          <p:cNvSpPr/>
          <p:nvPr/>
        </p:nvSpPr>
        <p:spPr>
          <a:xfrm>
            <a:off x="1055566" y="1028700"/>
            <a:ext cx="5626989" cy="8229600"/>
          </a:xfrm>
          <a:custGeom>
            <a:avLst/>
            <a:gdLst/>
            <a:ahLst/>
            <a:cxnLst/>
            <a:rect l="l" t="t" r="r" b="b"/>
            <a:pathLst>
              <a:path w="5626989" h="8229600">
                <a:moveTo>
                  <a:pt x="0" y="0"/>
                </a:moveTo>
                <a:lnTo>
                  <a:pt x="5626989" y="0"/>
                </a:lnTo>
                <a:lnTo>
                  <a:pt x="5626989" y="8229600"/>
                </a:lnTo>
                <a:lnTo>
                  <a:pt x="0" y="8229600"/>
                </a:lnTo>
                <a:lnTo>
                  <a:pt x="0" y="0"/>
                </a:lnTo>
                <a:close/>
              </a:path>
            </a:pathLst>
          </a:custGeom>
          <a:blipFill>
            <a:blip r:embed="rId3"/>
            <a:stretch>
              <a:fillRect/>
            </a:stretch>
          </a:blipFill>
        </p:spPr>
      </p:sp>
      <p:sp>
        <p:nvSpPr>
          <p:cNvPr id="10" name="TextBox 10"/>
          <p:cNvSpPr txBox="1"/>
          <p:nvPr/>
        </p:nvSpPr>
        <p:spPr>
          <a:xfrm>
            <a:off x="7429481" y="804665"/>
            <a:ext cx="8204704" cy="1057275"/>
          </a:xfrm>
          <a:prstGeom prst="rect">
            <a:avLst/>
          </a:prstGeom>
        </p:spPr>
        <p:txBody>
          <a:bodyPr lIns="0" tIns="0" rIns="0" bIns="0" rtlCol="0" anchor="t">
            <a:spAutoFit/>
          </a:bodyPr>
          <a:lstStyle/>
          <a:p>
            <a:pPr>
              <a:lnSpc>
                <a:spcPts val="8400"/>
              </a:lnSpc>
            </a:pPr>
            <a:r>
              <a:rPr lang="en-US" sz="7000">
                <a:solidFill>
                  <a:srgbClr val="0E2C4B"/>
                </a:solidFill>
                <a:latin typeface="Muli Ultra-Bold"/>
              </a:rPr>
              <a:t>QUICK SORT</a:t>
            </a:r>
          </a:p>
        </p:txBody>
      </p:sp>
      <p:sp>
        <p:nvSpPr>
          <p:cNvPr id="11" name="TextBox 11"/>
          <p:cNvSpPr txBox="1"/>
          <p:nvPr/>
        </p:nvSpPr>
        <p:spPr>
          <a:xfrm>
            <a:off x="7429481" y="2281421"/>
            <a:ext cx="10568741" cy="6424930"/>
          </a:xfrm>
          <a:prstGeom prst="rect">
            <a:avLst/>
          </a:prstGeom>
        </p:spPr>
        <p:txBody>
          <a:bodyPr lIns="0" tIns="0" rIns="0" bIns="0" rtlCol="0" anchor="t">
            <a:spAutoFit/>
          </a:bodyPr>
          <a:lstStyle/>
          <a:p>
            <a:pPr algn="just">
              <a:lnSpc>
                <a:spcPts val="3919"/>
              </a:lnSpc>
            </a:pPr>
            <a:r>
              <a:rPr lang="en-US" sz="2799" dirty="0" err="1">
                <a:solidFill>
                  <a:srgbClr val="0E2C4B"/>
                </a:solidFill>
                <a:latin typeface="Muli"/>
              </a:rPr>
              <a:t>Algoritma</a:t>
            </a:r>
            <a:r>
              <a:rPr lang="en-US" sz="2799" dirty="0">
                <a:solidFill>
                  <a:srgbClr val="0E2C4B"/>
                </a:solidFill>
                <a:latin typeface="Muli"/>
              </a:rPr>
              <a:t> quick sort </a:t>
            </a:r>
            <a:r>
              <a:rPr lang="en-US" sz="2799" dirty="0" err="1">
                <a:solidFill>
                  <a:srgbClr val="0E2C4B"/>
                </a:solidFill>
                <a:latin typeface="Muli"/>
              </a:rPr>
              <a:t>versi</a:t>
            </a:r>
            <a:r>
              <a:rPr lang="en-US" sz="2799" dirty="0">
                <a:solidFill>
                  <a:srgbClr val="0E2C4B"/>
                </a:solidFill>
                <a:latin typeface="Muli"/>
              </a:rPr>
              <a:t> </a:t>
            </a:r>
            <a:r>
              <a:rPr lang="en-US" sz="2799" dirty="0" err="1">
                <a:solidFill>
                  <a:srgbClr val="0E2C4B"/>
                </a:solidFill>
                <a:latin typeface="Muli"/>
              </a:rPr>
              <a:t>dasar</a:t>
            </a:r>
            <a:r>
              <a:rPr lang="en-US" sz="2799" dirty="0">
                <a:solidFill>
                  <a:srgbClr val="0E2C4B"/>
                </a:solidFill>
                <a:latin typeface="Muli"/>
              </a:rPr>
              <a:t> </a:t>
            </a:r>
            <a:r>
              <a:rPr lang="en-US" sz="2799" dirty="0" err="1">
                <a:solidFill>
                  <a:srgbClr val="0E2C4B"/>
                </a:solidFill>
                <a:latin typeface="Muli"/>
              </a:rPr>
              <a:t>diciptakan</a:t>
            </a:r>
            <a:r>
              <a:rPr lang="en-US" sz="2799" dirty="0">
                <a:solidFill>
                  <a:srgbClr val="0E2C4B"/>
                </a:solidFill>
                <a:latin typeface="Muli"/>
              </a:rPr>
              <a:t> oleh C. A. R. Hoare pada </a:t>
            </a:r>
            <a:r>
              <a:rPr lang="en-US" sz="2799" dirty="0" err="1">
                <a:solidFill>
                  <a:srgbClr val="0E2C4B"/>
                </a:solidFill>
                <a:latin typeface="Muli"/>
              </a:rPr>
              <a:t>tahun</a:t>
            </a:r>
            <a:r>
              <a:rPr lang="en-US" sz="2799" dirty="0">
                <a:solidFill>
                  <a:srgbClr val="0E2C4B"/>
                </a:solidFill>
                <a:latin typeface="Muli"/>
              </a:rPr>
              <a:t> 1960 dan </a:t>
            </a:r>
            <a:r>
              <a:rPr lang="en-US" sz="2799" dirty="0" err="1">
                <a:solidFill>
                  <a:srgbClr val="0E2C4B"/>
                </a:solidFill>
                <a:latin typeface="Muli"/>
              </a:rPr>
              <a:t>diformalkan</a:t>
            </a:r>
            <a:r>
              <a:rPr lang="en-US" sz="2799" dirty="0">
                <a:solidFill>
                  <a:srgbClr val="0E2C4B"/>
                </a:solidFill>
                <a:latin typeface="Muli"/>
              </a:rPr>
              <a:t> </a:t>
            </a:r>
            <a:r>
              <a:rPr lang="en-US" sz="2799" dirty="0" err="1">
                <a:solidFill>
                  <a:srgbClr val="0E2C4B"/>
                </a:solidFill>
                <a:latin typeface="Muli"/>
              </a:rPr>
              <a:t>tahun</a:t>
            </a:r>
            <a:r>
              <a:rPr lang="en-US" sz="2799" dirty="0">
                <a:solidFill>
                  <a:srgbClr val="0E2C4B"/>
                </a:solidFill>
                <a:latin typeface="Muli"/>
              </a:rPr>
              <a:t> 1962. Quicksort </a:t>
            </a:r>
            <a:r>
              <a:rPr lang="en-US" sz="2799" dirty="0" err="1">
                <a:solidFill>
                  <a:srgbClr val="0E2C4B"/>
                </a:solidFill>
                <a:latin typeface="Muli"/>
              </a:rPr>
              <a:t>adalah</a:t>
            </a:r>
            <a:r>
              <a:rPr lang="en-US" sz="2799" dirty="0">
                <a:solidFill>
                  <a:srgbClr val="0E2C4B"/>
                </a:solidFill>
                <a:latin typeface="Muli"/>
              </a:rPr>
              <a:t> </a:t>
            </a:r>
            <a:r>
              <a:rPr lang="en-US" sz="2799" dirty="0" err="1">
                <a:solidFill>
                  <a:srgbClr val="0E2C4B"/>
                </a:solidFill>
                <a:latin typeface="Muli"/>
              </a:rPr>
              <a:t>algoritma</a:t>
            </a:r>
            <a:r>
              <a:rPr lang="en-US" sz="2799" dirty="0">
                <a:solidFill>
                  <a:srgbClr val="0E2C4B"/>
                </a:solidFill>
                <a:latin typeface="Muli"/>
              </a:rPr>
              <a:t> divide-and-conquer </a:t>
            </a:r>
            <a:r>
              <a:rPr lang="en-US" sz="2799" dirty="0" err="1">
                <a:solidFill>
                  <a:srgbClr val="0E2C4B"/>
                </a:solidFill>
                <a:latin typeface="Muli"/>
              </a:rPr>
              <a:t>dengan</a:t>
            </a:r>
            <a:r>
              <a:rPr lang="en-US" sz="2799" dirty="0">
                <a:solidFill>
                  <a:srgbClr val="0E2C4B"/>
                </a:solidFill>
                <a:latin typeface="Muli"/>
              </a:rPr>
              <a:t> </a:t>
            </a:r>
            <a:r>
              <a:rPr lang="en-US" sz="2799" dirty="0" err="1">
                <a:solidFill>
                  <a:srgbClr val="0E2C4B"/>
                </a:solidFill>
                <a:latin typeface="Muli"/>
              </a:rPr>
              <a:t>prinsip</a:t>
            </a:r>
            <a:r>
              <a:rPr lang="en-US" sz="2799" dirty="0">
                <a:solidFill>
                  <a:srgbClr val="0E2C4B"/>
                </a:solidFill>
                <a:latin typeface="Muli"/>
              </a:rPr>
              <a:t> </a:t>
            </a:r>
            <a:r>
              <a:rPr lang="en-US" sz="2799" dirty="0" err="1">
                <a:solidFill>
                  <a:srgbClr val="0E2C4B"/>
                </a:solidFill>
                <a:latin typeface="Muli"/>
              </a:rPr>
              <a:t>kerja</a:t>
            </a:r>
            <a:r>
              <a:rPr lang="en-US" sz="2799" dirty="0">
                <a:solidFill>
                  <a:srgbClr val="0E2C4B"/>
                </a:solidFill>
                <a:latin typeface="Muli"/>
              </a:rPr>
              <a:t> </a:t>
            </a:r>
            <a:r>
              <a:rPr lang="en-US" sz="2799" dirty="0" err="1">
                <a:solidFill>
                  <a:srgbClr val="0E2C4B"/>
                </a:solidFill>
                <a:latin typeface="Muli"/>
              </a:rPr>
              <a:t>melakukan</a:t>
            </a:r>
            <a:r>
              <a:rPr lang="en-US" sz="2799" dirty="0">
                <a:solidFill>
                  <a:srgbClr val="0E2C4B"/>
                </a:solidFill>
                <a:latin typeface="Muli"/>
              </a:rPr>
              <a:t> </a:t>
            </a:r>
            <a:r>
              <a:rPr lang="en-US" sz="2799" dirty="0" err="1">
                <a:solidFill>
                  <a:srgbClr val="0E2C4B"/>
                </a:solidFill>
                <a:latin typeface="Muli"/>
              </a:rPr>
              <a:t>partisi</a:t>
            </a:r>
            <a:r>
              <a:rPr lang="en-US" sz="2799" dirty="0">
                <a:solidFill>
                  <a:srgbClr val="0E2C4B"/>
                </a:solidFill>
                <a:latin typeface="Muli"/>
              </a:rPr>
              <a:t> </a:t>
            </a:r>
            <a:r>
              <a:rPr lang="en-US" sz="2799" dirty="0" err="1">
                <a:solidFill>
                  <a:srgbClr val="0E2C4B"/>
                </a:solidFill>
                <a:latin typeface="Muli"/>
              </a:rPr>
              <a:t>elemen</a:t>
            </a:r>
            <a:r>
              <a:rPr lang="en-US" sz="2799" dirty="0">
                <a:solidFill>
                  <a:srgbClr val="0E2C4B"/>
                </a:solidFill>
                <a:latin typeface="Muli"/>
              </a:rPr>
              <a:t> array. </a:t>
            </a:r>
            <a:r>
              <a:rPr lang="en-US" sz="2799" dirty="0" err="1">
                <a:solidFill>
                  <a:srgbClr val="0E2C4B"/>
                </a:solidFill>
                <a:latin typeface="Muli"/>
              </a:rPr>
              <a:t>Algoritma</a:t>
            </a:r>
            <a:r>
              <a:rPr lang="en-US" sz="2799" dirty="0">
                <a:solidFill>
                  <a:srgbClr val="0E2C4B"/>
                </a:solidFill>
                <a:latin typeface="Muli"/>
              </a:rPr>
              <a:t> quick sort </a:t>
            </a:r>
            <a:r>
              <a:rPr lang="en-US" sz="2799" dirty="0" err="1">
                <a:solidFill>
                  <a:srgbClr val="0E2C4B"/>
                </a:solidFill>
                <a:latin typeface="Muli"/>
              </a:rPr>
              <a:t>mudah</a:t>
            </a:r>
            <a:r>
              <a:rPr lang="en-US" sz="2799" dirty="0">
                <a:solidFill>
                  <a:srgbClr val="0E2C4B"/>
                </a:solidFill>
                <a:latin typeface="Muli"/>
              </a:rPr>
              <a:t> </a:t>
            </a:r>
            <a:r>
              <a:rPr lang="en-US" sz="2799" dirty="0" err="1">
                <a:solidFill>
                  <a:srgbClr val="0E2C4B"/>
                </a:solidFill>
                <a:latin typeface="Muli"/>
              </a:rPr>
              <a:t>diimplementasi</a:t>
            </a:r>
            <a:r>
              <a:rPr lang="en-US" sz="2799" dirty="0">
                <a:solidFill>
                  <a:srgbClr val="0E2C4B"/>
                </a:solidFill>
                <a:latin typeface="Muli"/>
              </a:rPr>
              <a:t> dan </a:t>
            </a:r>
            <a:r>
              <a:rPr lang="en-US" sz="2799" dirty="0" err="1">
                <a:solidFill>
                  <a:srgbClr val="0E2C4B"/>
                </a:solidFill>
                <a:latin typeface="Muli"/>
              </a:rPr>
              <a:t>butuh</a:t>
            </a:r>
            <a:r>
              <a:rPr lang="en-US" sz="2799" dirty="0">
                <a:solidFill>
                  <a:srgbClr val="0E2C4B"/>
                </a:solidFill>
                <a:latin typeface="Muli"/>
              </a:rPr>
              <a:t> </a:t>
            </a:r>
            <a:r>
              <a:rPr lang="en-US" sz="2799" dirty="0" err="1">
                <a:solidFill>
                  <a:srgbClr val="0E2C4B"/>
                </a:solidFill>
                <a:latin typeface="Muli"/>
              </a:rPr>
              <a:t>sumber</a:t>
            </a:r>
            <a:r>
              <a:rPr lang="en-US" sz="2799" dirty="0">
                <a:solidFill>
                  <a:srgbClr val="0E2C4B"/>
                </a:solidFill>
                <a:latin typeface="Muli"/>
              </a:rPr>
              <a:t> </a:t>
            </a:r>
            <a:r>
              <a:rPr lang="en-US" sz="2799" dirty="0" err="1">
                <a:solidFill>
                  <a:srgbClr val="0E2C4B"/>
                </a:solidFill>
                <a:latin typeface="Muli"/>
              </a:rPr>
              <a:t>daya</a:t>
            </a:r>
            <a:r>
              <a:rPr lang="en-US" sz="2799" dirty="0">
                <a:solidFill>
                  <a:srgbClr val="0E2C4B"/>
                </a:solidFill>
                <a:latin typeface="Muli"/>
              </a:rPr>
              <a:t> </a:t>
            </a:r>
            <a:r>
              <a:rPr lang="en-US" sz="2799" dirty="0" err="1">
                <a:solidFill>
                  <a:srgbClr val="0E2C4B"/>
                </a:solidFill>
                <a:latin typeface="Muli"/>
              </a:rPr>
              <a:t>relatif</a:t>
            </a:r>
            <a:r>
              <a:rPr lang="en-US" sz="2799" dirty="0">
                <a:solidFill>
                  <a:srgbClr val="0E2C4B"/>
                </a:solidFill>
                <a:latin typeface="Muli"/>
              </a:rPr>
              <a:t> </a:t>
            </a:r>
            <a:r>
              <a:rPr lang="en-US" sz="2799" dirty="0" err="1">
                <a:solidFill>
                  <a:srgbClr val="0E2C4B"/>
                </a:solidFill>
                <a:latin typeface="Muli"/>
              </a:rPr>
              <a:t>kecil</a:t>
            </a:r>
            <a:r>
              <a:rPr lang="en-US" sz="2799" dirty="0">
                <a:solidFill>
                  <a:srgbClr val="0E2C4B"/>
                </a:solidFill>
                <a:latin typeface="Muli"/>
              </a:rPr>
              <a:t>. </a:t>
            </a:r>
            <a:r>
              <a:rPr lang="en-US" sz="2799" dirty="0" err="1">
                <a:solidFill>
                  <a:srgbClr val="0E2C4B"/>
                </a:solidFill>
                <a:latin typeface="Muli"/>
              </a:rPr>
              <a:t>Kompleksitas</a:t>
            </a:r>
            <a:r>
              <a:rPr lang="en-US" sz="2799" dirty="0">
                <a:solidFill>
                  <a:srgbClr val="0E2C4B"/>
                </a:solidFill>
                <a:latin typeface="Muli"/>
              </a:rPr>
              <a:t> </a:t>
            </a:r>
            <a:r>
              <a:rPr lang="en-US" sz="2799" dirty="0" err="1">
                <a:solidFill>
                  <a:srgbClr val="0E2C4B"/>
                </a:solidFill>
                <a:latin typeface="Muli"/>
              </a:rPr>
              <a:t>waktu</a:t>
            </a:r>
            <a:r>
              <a:rPr lang="en-US" sz="2799" dirty="0">
                <a:solidFill>
                  <a:srgbClr val="0E2C4B"/>
                </a:solidFill>
                <a:latin typeface="Muli"/>
              </a:rPr>
              <a:t> quick sort </a:t>
            </a:r>
            <a:r>
              <a:rPr lang="en-US" sz="2799" dirty="0" err="1">
                <a:solidFill>
                  <a:srgbClr val="0E2C4B"/>
                </a:solidFill>
                <a:latin typeface="Muli"/>
              </a:rPr>
              <a:t>tergantung</a:t>
            </a:r>
            <a:r>
              <a:rPr lang="en-US" sz="2799" dirty="0">
                <a:solidFill>
                  <a:srgbClr val="0E2C4B"/>
                </a:solidFill>
                <a:latin typeface="Muli"/>
              </a:rPr>
              <a:t> pada </a:t>
            </a:r>
            <a:r>
              <a:rPr lang="en-US" sz="2799" dirty="0" err="1">
                <a:solidFill>
                  <a:srgbClr val="0E2C4B"/>
                </a:solidFill>
                <a:latin typeface="Muli"/>
              </a:rPr>
              <a:t>keseimbangan</a:t>
            </a:r>
            <a:r>
              <a:rPr lang="en-US" sz="2799" dirty="0">
                <a:solidFill>
                  <a:srgbClr val="0E2C4B"/>
                </a:solidFill>
                <a:latin typeface="Muli"/>
              </a:rPr>
              <a:t> </a:t>
            </a:r>
            <a:r>
              <a:rPr lang="en-US" sz="2799" dirty="0" err="1">
                <a:solidFill>
                  <a:srgbClr val="0E2C4B"/>
                </a:solidFill>
                <a:latin typeface="Muli"/>
              </a:rPr>
              <a:t>partisi</a:t>
            </a:r>
            <a:r>
              <a:rPr lang="en-US" sz="2799" dirty="0">
                <a:solidFill>
                  <a:srgbClr val="0E2C4B"/>
                </a:solidFill>
                <a:latin typeface="Muli"/>
              </a:rPr>
              <a:t> dan </a:t>
            </a:r>
            <a:r>
              <a:rPr lang="en-US" sz="2799" dirty="0" err="1">
                <a:solidFill>
                  <a:srgbClr val="0E2C4B"/>
                </a:solidFill>
                <a:latin typeface="Muli"/>
              </a:rPr>
              <a:t>operasinya</a:t>
            </a:r>
            <a:r>
              <a:rPr lang="en-US" sz="2799" dirty="0">
                <a:solidFill>
                  <a:srgbClr val="0E2C4B"/>
                </a:solidFill>
                <a:latin typeface="Muli"/>
              </a:rPr>
              <a:t> </a:t>
            </a:r>
            <a:r>
              <a:rPr lang="en-US" sz="2799" dirty="0" err="1">
                <a:solidFill>
                  <a:srgbClr val="0E2C4B"/>
                </a:solidFill>
                <a:latin typeface="Muli"/>
              </a:rPr>
              <a:t>tergantung</a:t>
            </a:r>
            <a:r>
              <a:rPr lang="en-US" sz="2799" dirty="0">
                <a:solidFill>
                  <a:srgbClr val="0E2C4B"/>
                </a:solidFill>
                <a:latin typeface="Muli"/>
              </a:rPr>
              <a:t> pada </a:t>
            </a:r>
            <a:r>
              <a:rPr lang="en-US" sz="2799" dirty="0" err="1">
                <a:solidFill>
                  <a:srgbClr val="0E2C4B"/>
                </a:solidFill>
                <a:latin typeface="Muli"/>
              </a:rPr>
              <a:t>tingkat</a:t>
            </a:r>
            <a:r>
              <a:rPr lang="en-US" sz="2799" dirty="0">
                <a:solidFill>
                  <a:srgbClr val="0E2C4B"/>
                </a:solidFill>
                <a:latin typeface="Muli"/>
              </a:rPr>
              <a:t> </a:t>
            </a:r>
            <a:r>
              <a:rPr lang="en-US" sz="2799" dirty="0" err="1">
                <a:solidFill>
                  <a:srgbClr val="0E2C4B"/>
                </a:solidFill>
                <a:latin typeface="Muli"/>
              </a:rPr>
              <a:t>keterurutan</a:t>
            </a:r>
            <a:r>
              <a:rPr lang="en-US" sz="2799" dirty="0">
                <a:solidFill>
                  <a:srgbClr val="0E2C4B"/>
                </a:solidFill>
                <a:latin typeface="Muli"/>
              </a:rPr>
              <a:t> </a:t>
            </a:r>
            <a:r>
              <a:rPr lang="en-US" sz="2799" dirty="0" err="1">
                <a:solidFill>
                  <a:srgbClr val="0E2C4B"/>
                </a:solidFill>
                <a:latin typeface="Muli"/>
              </a:rPr>
              <a:t>elemen</a:t>
            </a:r>
            <a:r>
              <a:rPr lang="en-US" sz="2799" dirty="0">
                <a:solidFill>
                  <a:srgbClr val="0E2C4B"/>
                </a:solidFill>
                <a:latin typeface="Muli"/>
              </a:rPr>
              <a:t> array yang </a:t>
            </a:r>
            <a:r>
              <a:rPr lang="en-US" sz="2799" dirty="0" err="1">
                <a:solidFill>
                  <a:srgbClr val="0E2C4B"/>
                </a:solidFill>
                <a:latin typeface="Muli"/>
              </a:rPr>
              <a:t>akan</a:t>
            </a:r>
            <a:r>
              <a:rPr lang="en-US" sz="2799" dirty="0">
                <a:solidFill>
                  <a:srgbClr val="0E2C4B"/>
                </a:solidFill>
                <a:latin typeface="Muli"/>
              </a:rPr>
              <a:t> </a:t>
            </a:r>
            <a:r>
              <a:rPr lang="en-US" sz="2799" dirty="0" err="1">
                <a:solidFill>
                  <a:srgbClr val="0E2C4B"/>
                </a:solidFill>
                <a:latin typeface="Muli"/>
              </a:rPr>
              <a:t>diurutkan</a:t>
            </a:r>
            <a:r>
              <a:rPr lang="en-US" sz="2799" dirty="0">
                <a:solidFill>
                  <a:srgbClr val="0E2C4B"/>
                </a:solidFill>
                <a:latin typeface="Muli"/>
              </a:rPr>
              <a:t>. </a:t>
            </a:r>
            <a:r>
              <a:rPr lang="en-US" sz="2799" dirty="0" err="1">
                <a:solidFill>
                  <a:srgbClr val="0E2C4B"/>
                </a:solidFill>
                <a:latin typeface="Muli"/>
              </a:rPr>
              <a:t>Apabila</a:t>
            </a:r>
            <a:r>
              <a:rPr lang="en-US" sz="2799" dirty="0">
                <a:solidFill>
                  <a:srgbClr val="0E2C4B"/>
                </a:solidFill>
                <a:latin typeface="Muli"/>
              </a:rPr>
              <a:t> </a:t>
            </a:r>
            <a:r>
              <a:rPr lang="en-US" sz="2799" dirty="0" err="1">
                <a:solidFill>
                  <a:srgbClr val="0E2C4B"/>
                </a:solidFill>
                <a:latin typeface="Muli"/>
              </a:rPr>
              <a:t>ukuran</a:t>
            </a:r>
            <a:r>
              <a:rPr lang="en-US" sz="2799" dirty="0">
                <a:solidFill>
                  <a:srgbClr val="0E2C4B"/>
                </a:solidFill>
                <a:latin typeface="Muli"/>
              </a:rPr>
              <a:t> </a:t>
            </a:r>
            <a:r>
              <a:rPr lang="en-US" sz="2799" dirty="0" err="1">
                <a:solidFill>
                  <a:srgbClr val="0E2C4B"/>
                </a:solidFill>
                <a:latin typeface="Muli"/>
              </a:rPr>
              <a:t>partisi</a:t>
            </a:r>
            <a:r>
              <a:rPr lang="en-US" sz="2799" dirty="0">
                <a:solidFill>
                  <a:srgbClr val="0E2C4B"/>
                </a:solidFill>
                <a:latin typeface="Muli"/>
              </a:rPr>
              <a:t> sub-array </a:t>
            </a:r>
            <a:r>
              <a:rPr lang="en-US" sz="2799" dirty="0" err="1">
                <a:solidFill>
                  <a:srgbClr val="0E2C4B"/>
                </a:solidFill>
                <a:latin typeface="Muli"/>
              </a:rPr>
              <a:t>seimbang</a:t>
            </a:r>
            <a:r>
              <a:rPr lang="en-US" sz="2799" dirty="0">
                <a:solidFill>
                  <a:srgbClr val="0E2C4B"/>
                </a:solidFill>
                <a:latin typeface="Muli"/>
              </a:rPr>
              <a:t>, quick sort </a:t>
            </a:r>
            <a:r>
              <a:rPr lang="en-US" sz="2799" dirty="0" err="1">
                <a:solidFill>
                  <a:srgbClr val="0E2C4B"/>
                </a:solidFill>
                <a:latin typeface="Muli"/>
              </a:rPr>
              <a:t>cukup</a:t>
            </a:r>
            <a:r>
              <a:rPr lang="en-US" sz="2799" dirty="0">
                <a:solidFill>
                  <a:srgbClr val="0E2C4B"/>
                </a:solidFill>
                <a:latin typeface="Muli"/>
              </a:rPr>
              <a:t> </a:t>
            </a:r>
            <a:r>
              <a:rPr lang="en-US" sz="2799" dirty="0" err="1">
                <a:solidFill>
                  <a:srgbClr val="0E2C4B"/>
                </a:solidFill>
                <a:latin typeface="Muli"/>
              </a:rPr>
              <a:t>cepat</a:t>
            </a:r>
            <a:r>
              <a:rPr lang="en-US" sz="2799" dirty="0">
                <a:solidFill>
                  <a:srgbClr val="0E2C4B"/>
                </a:solidFill>
                <a:latin typeface="Muli"/>
              </a:rPr>
              <a:t> (</a:t>
            </a:r>
            <a:r>
              <a:rPr lang="en-US" sz="2799" dirty="0" err="1">
                <a:solidFill>
                  <a:srgbClr val="0E2C4B"/>
                </a:solidFill>
                <a:latin typeface="Muli"/>
              </a:rPr>
              <a:t>mirip</a:t>
            </a:r>
            <a:r>
              <a:rPr lang="en-US" sz="2799" dirty="0">
                <a:solidFill>
                  <a:srgbClr val="0E2C4B"/>
                </a:solidFill>
                <a:latin typeface="Muli"/>
              </a:rPr>
              <a:t> merge sort), </a:t>
            </a:r>
            <a:r>
              <a:rPr lang="en-US" sz="2799" dirty="0" err="1">
                <a:solidFill>
                  <a:srgbClr val="0E2C4B"/>
                </a:solidFill>
                <a:latin typeface="Muli"/>
              </a:rPr>
              <a:t>sebaliknya</a:t>
            </a:r>
            <a:r>
              <a:rPr lang="en-US" sz="2799" dirty="0">
                <a:solidFill>
                  <a:srgbClr val="0E2C4B"/>
                </a:solidFill>
                <a:latin typeface="Muli"/>
              </a:rPr>
              <a:t> </a:t>
            </a:r>
            <a:r>
              <a:rPr lang="en-US" sz="2799" dirty="0" err="1">
                <a:solidFill>
                  <a:srgbClr val="0E2C4B"/>
                </a:solidFill>
                <a:latin typeface="Muli"/>
              </a:rPr>
              <a:t>jika</a:t>
            </a:r>
            <a:r>
              <a:rPr lang="en-US" sz="2799" dirty="0">
                <a:solidFill>
                  <a:srgbClr val="0E2C4B"/>
                </a:solidFill>
                <a:latin typeface="Muli"/>
              </a:rPr>
              <a:t> </a:t>
            </a:r>
            <a:r>
              <a:rPr lang="en-US" sz="2799" dirty="0" err="1">
                <a:solidFill>
                  <a:srgbClr val="0E2C4B"/>
                </a:solidFill>
                <a:latin typeface="Muli"/>
              </a:rPr>
              <a:t>partisi</a:t>
            </a:r>
            <a:r>
              <a:rPr lang="en-US" sz="2799" dirty="0">
                <a:solidFill>
                  <a:srgbClr val="0E2C4B"/>
                </a:solidFill>
                <a:latin typeface="Muli"/>
              </a:rPr>
              <a:t> </a:t>
            </a:r>
            <a:r>
              <a:rPr lang="en-US" sz="2799" dirty="0" err="1">
                <a:solidFill>
                  <a:srgbClr val="0E2C4B"/>
                </a:solidFill>
                <a:latin typeface="Muli"/>
              </a:rPr>
              <a:t>tidak</a:t>
            </a:r>
            <a:r>
              <a:rPr lang="en-US" sz="2799" dirty="0">
                <a:solidFill>
                  <a:srgbClr val="0E2C4B"/>
                </a:solidFill>
                <a:latin typeface="Muli"/>
              </a:rPr>
              <a:t> </a:t>
            </a:r>
            <a:r>
              <a:rPr lang="en-US" sz="2799" dirty="0" err="1">
                <a:solidFill>
                  <a:srgbClr val="0E2C4B"/>
                </a:solidFill>
                <a:latin typeface="Muli"/>
              </a:rPr>
              <a:t>mak</a:t>
            </a:r>
            <a:r>
              <a:rPr lang="en-US" sz="2799" dirty="0">
                <a:solidFill>
                  <a:srgbClr val="0E2C4B"/>
                </a:solidFill>
                <a:latin typeface="Muli"/>
              </a:rPr>
              <a:t> </a:t>
            </a:r>
            <a:r>
              <a:rPr lang="en-US" sz="2799" dirty="0" err="1">
                <a:solidFill>
                  <a:srgbClr val="0E2C4B"/>
                </a:solidFill>
                <a:latin typeface="Muli"/>
              </a:rPr>
              <a:t>waktu</a:t>
            </a:r>
            <a:r>
              <a:rPr lang="en-US" sz="2799" dirty="0">
                <a:solidFill>
                  <a:srgbClr val="0E2C4B"/>
                </a:solidFill>
                <a:latin typeface="Muli"/>
              </a:rPr>
              <a:t> </a:t>
            </a:r>
            <a:r>
              <a:rPr lang="en-US" sz="2799" dirty="0" err="1">
                <a:solidFill>
                  <a:srgbClr val="0E2C4B"/>
                </a:solidFill>
                <a:latin typeface="Muli"/>
              </a:rPr>
              <a:t>eksekusi</a:t>
            </a:r>
            <a:r>
              <a:rPr lang="en-US" sz="2799" dirty="0">
                <a:solidFill>
                  <a:srgbClr val="0E2C4B"/>
                </a:solidFill>
                <a:latin typeface="Muli"/>
              </a:rPr>
              <a:t> </a:t>
            </a:r>
            <a:r>
              <a:rPr lang="en-US" sz="2799" dirty="0" err="1">
                <a:solidFill>
                  <a:srgbClr val="0E2C4B"/>
                </a:solidFill>
                <a:latin typeface="Muli"/>
              </a:rPr>
              <a:t>cukup</a:t>
            </a:r>
            <a:r>
              <a:rPr lang="en-US" sz="2799" dirty="0">
                <a:solidFill>
                  <a:srgbClr val="0E2C4B"/>
                </a:solidFill>
                <a:latin typeface="Muli"/>
              </a:rPr>
              <a:t> </a:t>
            </a:r>
            <a:r>
              <a:rPr lang="en-US" sz="2799" dirty="0" err="1">
                <a:solidFill>
                  <a:srgbClr val="0E2C4B"/>
                </a:solidFill>
                <a:latin typeface="Muli"/>
              </a:rPr>
              <a:t>lambat</a:t>
            </a:r>
            <a:r>
              <a:rPr lang="en-US" sz="2799" dirty="0">
                <a:solidFill>
                  <a:srgbClr val="0E2C4B"/>
                </a:solidFill>
                <a:latin typeface="Muli"/>
              </a:rPr>
              <a:t> (</a:t>
            </a:r>
            <a:r>
              <a:rPr lang="en-US" sz="2799" dirty="0" err="1">
                <a:solidFill>
                  <a:srgbClr val="0E2C4B"/>
                </a:solidFill>
                <a:latin typeface="Muli"/>
              </a:rPr>
              <a:t>mirip</a:t>
            </a:r>
            <a:r>
              <a:rPr lang="en-US" sz="2799" dirty="0">
                <a:solidFill>
                  <a:srgbClr val="0E2C4B"/>
                </a:solidFill>
                <a:latin typeface="Muli"/>
              </a:rPr>
              <a:t> insertion sort). </a:t>
            </a:r>
            <a:r>
              <a:rPr lang="en-US" sz="2799" dirty="0" err="1">
                <a:solidFill>
                  <a:srgbClr val="0E2C4B"/>
                </a:solidFill>
                <a:latin typeface="Muli"/>
              </a:rPr>
              <a:t>Secara</a:t>
            </a:r>
            <a:r>
              <a:rPr lang="en-US" sz="2799" dirty="0">
                <a:solidFill>
                  <a:srgbClr val="0E2C4B"/>
                </a:solidFill>
                <a:latin typeface="Muli"/>
              </a:rPr>
              <a:t> </a:t>
            </a:r>
            <a:r>
              <a:rPr lang="en-US" sz="2799" dirty="0" err="1">
                <a:solidFill>
                  <a:srgbClr val="0E2C4B"/>
                </a:solidFill>
                <a:latin typeface="Muli"/>
              </a:rPr>
              <a:t>keseluruhan</a:t>
            </a:r>
            <a:r>
              <a:rPr lang="en-US" sz="2799" dirty="0">
                <a:solidFill>
                  <a:srgbClr val="0E2C4B"/>
                </a:solidFill>
                <a:latin typeface="Muli"/>
              </a:rPr>
              <a:t> </a:t>
            </a:r>
            <a:r>
              <a:rPr lang="en-US" sz="2799" dirty="0" err="1">
                <a:solidFill>
                  <a:srgbClr val="0E2C4B"/>
                </a:solidFill>
                <a:latin typeface="Muli"/>
              </a:rPr>
              <a:t>komplesitas</a:t>
            </a:r>
            <a:r>
              <a:rPr lang="en-US" sz="2799" dirty="0">
                <a:solidFill>
                  <a:srgbClr val="0E2C4B"/>
                </a:solidFill>
                <a:latin typeface="Muli"/>
              </a:rPr>
              <a:t> </a:t>
            </a:r>
            <a:r>
              <a:rPr lang="en-US" sz="2799" dirty="0" err="1">
                <a:solidFill>
                  <a:srgbClr val="0E2C4B"/>
                </a:solidFill>
                <a:latin typeface="Muli"/>
              </a:rPr>
              <a:t>waktu</a:t>
            </a:r>
            <a:r>
              <a:rPr lang="en-US" sz="2799" dirty="0">
                <a:solidFill>
                  <a:srgbClr val="0E2C4B"/>
                </a:solidFill>
                <a:latin typeface="Muli"/>
              </a:rPr>
              <a:t> </a:t>
            </a:r>
            <a:r>
              <a:rPr lang="en-US" sz="2799" dirty="0" err="1">
                <a:solidFill>
                  <a:srgbClr val="0E2C4B"/>
                </a:solidFill>
                <a:latin typeface="Muli"/>
              </a:rPr>
              <a:t>algoritma</a:t>
            </a:r>
            <a:r>
              <a:rPr lang="en-US" sz="2799" dirty="0">
                <a:solidFill>
                  <a:srgbClr val="0E2C4B"/>
                </a:solidFill>
                <a:latin typeface="Muli"/>
              </a:rPr>
              <a:t> quick sort </a:t>
            </a:r>
            <a:r>
              <a:rPr lang="en-US" sz="2799" dirty="0" err="1">
                <a:solidFill>
                  <a:srgbClr val="0E2C4B"/>
                </a:solidFill>
                <a:latin typeface="Muli"/>
              </a:rPr>
              <a:t>untuk</a:t>
            </a:r>
            <a:r>
              <a:rPr lang="en-US" sz="2799" dirty="0">
                <a:solidFill>
                  <a:srgbClr val="0E2C4B"/>
                </a:solidFill>
                <a:latin typeface="Muli"/>
              </a:rPr>
              <a:t> </a:t>
            </a:r>
            <a:r>
              <a:rPr lang="en-US" sz="2799" dirty="0" err="1">
                <a:solidFill>
                  <a:srgbClr val="0E2C4B"/>
                </a:solidFill>
                <a:latin typeface="Muli"/>
              </a:rPr>
              <a:t>kondisi</a:t>
            </a:r>
            <a:r>
              <a:rPr lang="en-US" sz="2799" dirty="0">
                <a:solidFill>
                  <a:srgbClr val="0E2C4B"/>
                </a:solidFill>
                <a:latin typeface="Muli"/>
              </a:rPr>
              <a:t> </a:t>
            </a:r>
            <a:r>
              <a:rPr lang="en-US" sz="2799" dirty="0" err="1">
                <a:solidFill>
                  <a:srgbClr val="0E2C4B"/>
                </a:solidFill>
                <a:latin typeface="Muli"/>
              </a:rPr>
              <a:t>waktu</a:t>
            </a:r>
            <a:r>
              <a:rPr lang="en-US" sz="2799" dirty="0">
                <a:solidFill>
                  <a:srgbClr val="0E2C4B"/>
                </a:solidFill>
                <a:latin typeface="Muli"/>
              </a:rPr>
              <a:t> rata-rata (average) O (n log n), dan </a:t>
            </a:r>
            <a:r>
              <a:rPr lang="en-US" sz="2799" dirty="0" err="1">
                <a:solidFill>
                  <a:srgbClr val="0E2C4B"/>
                </a:solidFill>
                <a:latin typeface="Muli"/>
              </a:rPr>
              <a:t>untuk</a:t>
            </a:r>
            <a:r>
              <a:rPr lang="en-US" sz="2799" dirty="0">
                <a:solidFill>
                  <a:srgbClr val="0E2C4B"/>
                </a:solidFill>
                <a:latin typeface="Muli"/>
              </a:rPr>
              <a:t> </a:t>
            </a:r>
            <a:r>
              <a:rPr lang="en-US" sz="2799" dirty="0" err="1">
                <a:solidFill>
                  <a:srgbClr val="0E2C4B"/>
                </a:solidFill>
                <a:latin typeface="Muli"/>
              </a:rPr>
              <a:t>kondisi</a:t>
            </a:r>
            <a:r>
              <a:rPr lang="en-US" sz="2799" dirty="0">
                <a:solidFill>
                  <a:srgbClr val="0E2C4B"/>
                </a:solidFill>
                <a:latin typeface="Muli"/>
              </a:rPr>
              <a:t> </a:t>
            </a:r>
            <a:r>
              <a:rPr lang="en-US" sz="2799" dirty="0" err="1">
                <a:solidFill>
                  <a:srgbClr val="0E2C4B"/>
                </a:solidFill>
                <a:latin typeface="Muli"/>
              </a:rPr>
              <a:t>buruk</a:t>
            </a:r>
            <a:r>
              <a:rPr lang="en-US" sz="2799" dirty="0">
                <a:solidFill>
                  <a:srgbClr val="0E2C4B"/>
                </a:solidFill>
                <a:latin typeface="Muli"/>
              </a:rPr>
              <a:t> (worst case) O(n²).</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70884" y="576979"/>
            <a:ext cx="16946233" cy="9223174"/>
            <a:chOff x="0" y="0"/>
            <a:chExt cx="4463205" cy="2429149"/>
          </a:xfrm>
        </p:grpSpPr>
        <p:sp>
          <p:nvSpPr>
            <p:cNvPr id="3" name="Freeform 3"/>
            <p:cNvSpPr/>
            <p:nvPr/>
          </p:nvSpPr>
          <p:spPr>
            <a:xfrm>
              <a:off x="0" y="0"/>
              <a:ext cx="4463205" cy="2429149"/>
            </a:xfrm>
            <a:custGeom>
              <a:avLst/>
              <a:gdLst/>
              <a:ahLst/>
              <a:cxnLst/>
              <a:rect l="l" t="t" r="r" b="b"/>
              <a:pathLst>
                <a:path w="4463205" h="2429149">
                  <a:moveTo>
                    <a:pt x="23299" y="0"/>
                  </a:moveTo>
                  <a:lnTo>
                    <a:pt x="4439906" y="0"/>
                  </a:lnTo>
                  <a:cubicBezTo>
                    <a:pt x="4452774" y="0"/>
                    <a:pt x="4463205" y="10432"/>
                    <a:pt x="4463205" y="23299"/>
                  </a:cubicBezTo>
                  <a:lnTo>
                    <a:pt x="4463205" y="2405849"/>
                  </a:lnTo>
                  <a:cubicBezTo>
                    <a:pt x="4463205" y="2418717"/>
                    <a:pt x="4452774" y="2429149"/>
                    <a:pt x="4439906" y="2429149"/>
                  </a:cubicBezTo>
                  <a:lnTo>
                    <a:pt x="23299" y="2429149"/>
                  </a:lnTo>
                  <a:cubicBezTo>
                    <a:pt x="10432" y="2429149"/>
                    <a:pt x="0" y="2418717"/>
                    <a:pt x="0" y="2405849"/>
                  </a:cubicBezTo>
                  <a:lnTo>
                    <a:pt x="0" y="23299"/>
                  </a:lnTo>
                  <a:cubicBezTo>
                    <a:pt x="0" y="10432"/>
                    <a:pt x="10432" y="0"/>
                    <a:pt x="23299" y="0"/>
                  </a:cubicBezTo>
                  <a:close/>
                </a:path>
              </a:pathLst>
            </a:custGeom>
            <a:solidFill>
              <a:srgbClr val="FFF1D8"/>
            </a:solidFill>
            <a:ln cap="rnd">
              <a:noFill/>
              <a:prstDash val="solid"/>
              <a:round/>
            </a:ln>
          </p:spPr>
        </p:sp>
        <p:sp>
          <p:nvSpPr>
            <p:cNvPr id="4" name="TextBox 4"/>
            <p:cNvSpPr txBox="1"/>
            <p:nvPr/>
          </p:nvSpPr>
          <p:spPr>
            <a:xfrm>
              <a:off x="0" y="-38100"/>
              <a:ext cx="4463205" cy="246724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659322" y="2080573"/>
            <a:ext cx="14925266" cy="465717"/>
          </a:xfrm>
          <a:prstGeom prst="rect">
            <a:avLst/>
          </a:prstGeom>
        </p:spPr>
        <p:txBody>
          <a:bodyPr lIns="0" tIns="0" rIns="0" bIns="0" rtlCol="0" anchor="t">
            <a:spAutoFit/>
          </a:bodyPr>
          <a:lstStyle/>
          <a:p>
            <a:pPr>
              <a:lnSpc>
                <a:spcPts val="3638"/>
              </a:lnSpc>
            </a:pPr>
            <a:r>
              <a:rPr lang="en-US" sz="3400">
                <a:solidFill>
                  <a:srgbClr val="0E7658"/>
                </a:solidFill>
                <a:latin typeface="Muli Semi-Bold"/>
              </a:rPr>
              <a:t>Misalnya pada basis data karyawan sebuah institusi yang terdiri dari </a:t>
            </a:r>
          </a:p>
        </p:txBody>
      </p:sp>
      <p:grpSp>
        <p:nvGrpSpPr>
          <p:cNvPr id="6" name="Group 6"/>
          <p:cNvGrpSpPr/>
          <p:nvPr/>
        </p:nvGrpSpPr>
        <p:grpSpPr>
          <a:xfrm>
            <a:off x="9009186" y="7812455"/>
            <a:ext cx="2274976" cy="2274976"/>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3D4B7"/>
            </a:solidFill>
          </p:spPr>
        </p:sp>
        <p:sp>
          <p:nvSpPr>
            <p:cNvPr id="8" name="TextBox 8"/>
            <p:cNvSpPr txBox="1"/>
            <p:nvPr/>
          </p:nvSpPr>
          <p:spPr>
            <a:xfrm>
              <a:off x="76200" y="19050"/>
              <a:ext cx="660400" cy="717550"/>
            </a:xfrm>
            <a:prstGeom prst="rect">
              <a:avLst/>
            </a:prstGeom>
          </p:spPr>
          <p:txBody>
            <a:bodyPr lIns="50800" tIns="50800" rIns="50800" bIns="50800" rtlCol="0" anchor="ctr"/>
            <a:lstStyle/>
            <a:p>
              <a:pPr algn="ctr">
                <a:lnSpc>
                  <a:spcPts val="3551"/>
                </a:lnSpc>
              </a:pPr>
              <a:endParaRPr/>
            </a:p>
          </p:txBody>
        </p:sp>
      </p:grpSp>
      <p:pic>
        <p:nvPicPr>
          <p:cNvPr id="9" name="Picture 9"/>
          <p:cNvPicPr>
            <a:picLocks noChangeAspect="1"/>
          </p:cNvPicPr>
          <p:nvPr/>
        </p:nvPicPr>
        <p:blipFill>
          <a:blip r:embed="rId2"/>
          <a:stretch>
            <a:fillRect/>
          </a:stretch>
        </p:blipFill>
        <p:spPr>
          <a:xfrm>
            <a:off x="95036" y="2121591"/>
            <a:ext cx="9439787" cy="7846837"/>
          </a:xfrm>
          <a:prstGeom prst="rect">
            <a:avLst/>
          </a:prstGeom>
        </p:spPr>
      </p:pic>
      <p:sp>
        <p:nvSpPr>
          <p:cNvPr id="10" name="Freeform 10"/>
          <p:cNvSpPr/>
          <p:nvPr/>
        </p:nvSpPr>
        <p:spPr>
          <a:xfrm>
            <a:off x="10993226" y="8599909"/>
            <a:ext cx="581870" cy="581870"/>
          </a:xfrm>
          <a:custGeom>
            <a:avLst/>
            <a:gdLst/>
            <a:ahLst/>
            <a:cxnLst/>
            <a:rect l="l" t="t" r="r" b="b"/>
            <a:pathLst>
              <a:path w="581870" h="581870">
                <a:moveTo>
                  <a:pt x="0" y="0"/>
                </a:moveTo>
                <a:lnTo>
                  <a:pt x="581870" y="0"/>
                </a:lnTo>
                <a:lnTo>
                  <a:pt x="581870" y="581870"/>
                </a:lnTo>
                <a:lnTo>
                  <a:pt x="0" y="5818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1" name="Group 11"/>
          <p:cNvGrpSpPr/>
          <p:nvPr/>
        </p:nvGrpSpPr>
        <p:grpSpPr>
          <a:xfrm>
            <a:off x="374499" y="576979"/>
            <a:ext cx="1014372" cy="1014372"/>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2D8BBA"/>
              </a:solidFill>
              <a:prstDash val="lgDash"/>
              <a:miter/>
            </a:ln>
          </p:spPr>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493"/>
                </a:lnSpc>
              </a:pPr>
              <a:endParaRPr/>
            </a:p>
          </p:txBody>
        </p:sp>
      </p:grpSp>
      <p:grpSp>
        <p:nvGrpSpPr>
          <p:cNvPr id="14" name="Group 14"/>
          <p:cNvGrpSpPr/>
          <p:nvPr/>
        </p:nvGrpSpPr>
        <p:grpSpPr>
          <a:xfrm>
            <a:off x="15392128" y="9258300"/>
            <a:ext cx="1574378" cy="1574378"/>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0E7658"/>
              </a:solidFill>
              <a:prstDash val="lgDash"/>
              <a:miter/>
            </a:ln>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493"/>
                </a:lnSpc>
              </a:pPr>
              <a:endParaRPr/>
            </a:p>
          </p:txBody>
        </p:sp>
      </p:grpSp>
      <p:grpSp>
        <p:nvGrpSpPr>
          <p:cNvPr id="17" name="Group 17"/>
          <p:cNvGrpSpPr/>
          <p:nvPr/>
        </p:nvGrpSpPr>
        <p:grpSpPr>
          <a:xfrm>
            <a:off x="4052159" y="-2390904"/>
            <a:ext cx="4061902" cy="4061902"/>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3D4B7"/>
            </a:solidFill>
          </p:spPr>
        </p:sp>
        <p:sp>
          <p:nvSpPr>
            <p:cNvPr id="19" name="TextBox 19"/>
            <p:cNvSpPr txBox="1"/>
            <p:nvPr/>
          </p:nvSpPr>
          <p:spPr>
            <a:xfrm>
              <a:off x="76200" y="19050"/>
              <a:ext cx="660400" cy="717550"/>
            </a:xfrm>
            <a:prstGeom prst="rect">
              <a:avLst/>
            </a:prstGeom>
          </p:spPr>
          <p:txBody>
            <a:bodyPr lIns="50800" tIns="50800" rIns="50800" bIns="50800" rtlCol="0" anchor="ctr"/>
            <a:lstStyle/>
            <a:p>
              <a:pPr algn="ctr">
                <a:lnSpc>
                  <a:spcPts val="3551"/>
                </a:lnSpc>
              </a:pPr>
              <a:endParaRPr/>
            </a:p>
          </p:txBody>
        </p:sp>
      </p:grpSp>
      <p:sp>
        <p:nvSpPr>
          <p:cNvPr id="20" name="TextBox 20"/>
          <p:cNvSpPr txBox="1"/>
          <p:nvPr/>
        </p:nvSpPr>
        <p:spPr>
          <a:xfrm>
            <a:off x="9434935" y="4193963"/>
            <a:ext cx="7222005" cy="2751717"/>
          </a:xfrm>
          <a:prstGeom prst="rect">
            <a:avLst/>
          </a:prstGeom>
        </p:spPr>
        <p:txBody>
          <a:bodyPr lIns="0" tIns="0" rIns="0" bIns="0" rtlCol="0" anchor="t">
            <a:spAutoFit/>
          </a:bodyPr>
          <a:lstStyle/>
          <a:p>
            <a:pPr>
              <a:lnSpc>
                <a:spcPts val="3638"/>
              </a:lnSpc>
            </a:pPr>
            <a:r>
              <a:rPr lang="en-US" sz="3400">
                <a:solidFill>
                  <a:srgbClr val="0E7658"/>
                </a:solidFill>
                <a:latin typeface="Muli Semi-Bold"/>
              </a:rPr>
              <a:t>Untuk mencari data dari salah seorang karyawan digunakan NIK sebagai kunci pencarian. Jadi berdasarkan NIK tersebut disusun data karyawan dari NIK terkecil sampai NIK terbesar.</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2F3F4"/>
        </a:solidFill>
        <a:effectLst/>
      </p:bgPr>
    </p:bg>
    <p:spTree>
      <p:nvGrpSpPr>
        <p:cNvPr id="1" name=""/>
        <p:cNvGrpSpPr/>
        <p:nvPr/>
      </p:nvGrpSpPr>
      <p:grpSpPr>
        <a:xfrm>
          <a:off x="0" y="0"/>
          <a:ext cx="0" cy="0"/>
          <a:chOff x="0" y="0"/>
          <a:chExt cx="0" cy="0"/>
        </a:xfrm>
      </p:grpSpPr>
      <p:grpSp>
        <p:nvGrpSpPr>
          <p:cNvPr id="2" name="Group 2"/>
          <p:cNvGrpSpPr/>
          <p:nvPr/>
        </p:nvGrpSpPr>
        <p:grpSpPr>
          <a:xfrm>
            <a:off x="9299575" y="236488"/>
            <a:ext cx="8674628" cy="9814023"/>
            <a:chOff x="0" y="0"/>
            <a:chExt cx="6939702" cy="7851218"/>
          </a:xfrm>
        </p:grpSpPr>
        <p:sp>
          <p:nvSpPr>
            <p:cNvPr id="3" name="Freeform 3"/>
            <p:cNvSpPr/>
            <p:nvPr/>
          </p:nvSpPr>
          <p:spPr>
            <a:xfrm>
              <a:off x="0" y="0"/>
              <a:ext cx="6939703" cy="7851218"/>
            </a:xfrm>
            <a:custGeom>
              <a:avLst/>
              <a:gdLst/>
              <a:ahLst/>
              <a:cxnLst/>
              <a:rect l="l" t="t" r="r" b="b"/>
              <a:pathLst>
                <a:path w="6939703" h="7851218">
                  <a:moveTo>
                    <a:pt x="6815242" y="7851218"/>
                  </a:moveTo>
                  <a:lnTo>
                    <a:pt x="124460" y="7851218"/>
                  </a:lnTo>
                  <a:cubicBezTo>
                    <a:pt x="55880" y="7851218"/>
                    <a:pt x="0" y="7795338"/>
                    <a:pt x="0" y="7726759"/>
                  </a:cubicBezTo>
                  <a:lnTo>
                    <a:pt x="0" y="124460"/>
                  </a:lnTo>
                  <a:cubicBezTo>
                    <a:pt x="0" y="55880"/>
                    <a:pt x="55880" y="0"/>
                    <a:pt x="124460" y="0"/>
                  </a:cubicBezTo>
                  <a:lnTo>
                    <a:pt x="6815242" y="0"/>
                  </a:lnTo>
                  <a:cubicBezTo>
                    <a:pt x="6883822" y="0"/>
                    <a:pt x="6939703" y="55880"/>
                    <a:pt x="6939703" y="124460"/>
                  </a:cubicBezTo>
                  <a:lnTo>
                    <a:pt x="6939703" y="7726759"/>
                  </a:lnTo>
                  <a:cubicBezTo>
                    <a:pt x="6939703" y="7795338"/>
                    <a:pt x="6883822" y="7851218"/>
                    <a:pt x="6815242" y="7851218"/>
                  </a:cubicBezTo>
                  <a:close/>
                </a:path>
              </a:pathLst>
            </a:custGeom>
            <a:solidFill>
              <a:srgbClr val="8E7DFF"/>
            </a:solidFill>
          </p:spPr>
        </p:sp>
      </p:grpSp>
      <p:grpSp>
        <p:nvGrpSpPr>
          <p:cNvPr id="4" name="Group 4"/>
          <p:cNvGrpSpPr/>
          <p:nvPr/>
        </p:nvGrpSpPr>
        <p:grpSpPr>
          <a:xfrm>
            <a:off x="313797" y="236488"/>
            <a:ext cx="8674628" cy="9814023"/>
            <a:chOff x="0" y="0"/>
            <a:chExt cx="6939702" cy="7851218"/>
          </a:xfrm>
        </p:grpSpPr>
        <p:sp>
          <p:nvSpPr>
            <p:cNvPr id="5" name="Freeform 5"/>
            <p:cNvSpPr/>
            <p:nvPr/>
          </p:nvSpPr>
          <p:spPr>
            <a:xfrm>
              <a:off x="0" y="0"/>
              <a:ext cx="6939703" cy="7851218"/>
            </a:xfrm>
            <a:custGeom>
              <a:avLst/>
              <a:gdLst/>
              <a:ahLst/>
              <a:cxnLst/>
              <a:rect l="l" t="t" r="r" b="b"/>
              <a:pathLst>
                <a:path w="6939703" h="7851218">
                  <a:moveTo>
                    <a:pt x="6815242" y="7851218"/>
                  </a:moveTo>
                  <a:lnTo>
                    <a:pt x="124460" y="7851218"/>
                  </a:lnTo>
                  <a:cubicBezTo>
                    <a:pt x="55880" y="7851218"/>
                    <a:pt x="0" y="7795338"/>
                    <a:pt x="0" y="7726759"/>
                  </a:cubicBezTo>
                  <a:lnTo>
                    <a:pt x="0" y="124460"/>
                  </a:lnTo>
                  <a:cubicBezTo>
                    <a:pt x="0" y="55880"/>
                    <a:pt x="55880" y="0"/>
                    <a:pt x="124460" y="0"/>
                  </a:cubicBezTo>
                  <a:lnTo>
                    <a:pt x="6815242" y="0"/>
                  </a:lnTo>
                  <a:cubicBezTo>
                    <a:pt x="6883822" y="0"/>
                    <a:pt x="6939703" y="55880"/>
                    <a:pt x="6939703" y="124460"/>
                  </a:cubicBezTo>
                  <a:lnTo>
                    <a:pt x="6939703" y="7726759"/>
                  </a:lnTo>
                  <a:cubicBezTo>
                    <a:pt x="6939703" y="7795338"/>
                    <a:pt x="6883822" y="7851218"/>
                    <a:pt x="6815242" y="7851218"/>
                  </a:cubicBezTo>
                  <a:close/>
                </a:path>
              </a:pathLst>
            </a:custGeom>
            <a:solidFill>
              <a:srgbClr val="FF794C"/>
            </a:solidFill>
          </p:spPr>
        </p:sp>
      </p:grpSp>
      <p:sp>
        <p:nvSpPr>
          <p:cNvPr id="6" name="TextBox 6"/>
          <p:cNvSpPr txBox="1"/>
          <p:nvPr/>
        </p:nvSpPr>
        <p:spPr>
          <a:xfrm>
            <a:off x="1405191" y="1614354"/>
            <a:ext cx="6411925" cy="1524000"/>
          </a:xfrm>
          <a:prstGeom prst="rect">
            <a:avLst/>
          </a:prstGeom>
        </p:spPr>
        <p:txBody>
          <a:bodyPr lIns="0" tIns="0" rIns="0" bIns="0" rtlCol="0" anchor="t">
            <a:spAutoFit/>
          </a:bodyPr>
          <a:lstStyle/>
          <a:p>
            <a:pPr>
              <a:lnSpc>
                <a:spcPts val="6000"/>
              </a:lnSpc>
            </a:pPr>
            <a:r>
              <a:rPr lang="en-US" sz="5000">
                <a:solidFill>
                  <a:srgbClr val="0E2C4B"/>
                </a:solidFill>
                <a:latin typeface="Muli Ultra-Bold"/>
              </a:rPr>
              <a:t>Keunggulan algoritma quick sort:</a:t>
            </a:r>
          </a:p>
        </p:txBody>
      </p:sp>
      <p:sp>
        <p:nvSpPr>
          <p:cNvPr id="7" name="TextBox 7"/>
          <p:cNvSpPr txBox="1"/>
          <p:nvPr/>
        </p:nvSpPr>
        <p:spPr>
          <a:xfrm>
            <a:off x="10430926" y="1614354"/>
            <a:ext cx="6411925" cy="1524000"/>
          </a:xfrm>
          <a:prstGeom prst="rect">
            <a:avLst/>
          </a:prstGeom>
        </p:spPr>
        <p:txBody>
          <a:bodyPr lIns="0" tIns="0" rIns="0" bIns="0" rtlCol="0" anchor="t">
            <a:spAutoFit/>
          </a:bodyPr>
          <a:lstStyle/>
          <a:p>
            <a:pPr>
              <a:lnSpc>
                <a:spcPts val="6000"/>
              </a:lnSpc>
            </a:pPr>
            <a:r>
              <a:rPr lang="en-US" sz="5000">
                <a:solidFill>
                  <a:srgbClr val="0E2C4B"/>
                </a:solidFill>
                <a:latin typeface="Muli Ultra-Bold"/>
              </a:rPr>
              <a:t>Kelemahan algoritma quick sort:</a:t>
            </a:r>
          </a:p>
        </p:txBody>
      </p:sp>
      <p:sp>
        <p:nvSpPr>
          <p:cNvPr id="8" name="AutoShape 8"/>
          <p:cNvSpPr/>
          <p:nvPr/>
        </p:nvSpPr>
        <p:spPr>
          <a:xfrm>
            <a:off x="313797" y="4232757"/>
            <a:ext cx="8674628" cy="0"/>
          </a:xfrm>
          <a:prstGeom prst="line">
            <a:avLst/>
          </a:prstGeom>
          <a:ln w="76200" cap="flat">
            <a:solidFill>
              <a:srgbClr val="F2F3F4"/>
            </a:solidFill>
            <a:prstDash val="solid"/>
            <a:headEnd type="none" w="sm" len="sm"/>
            <a:tailEnd type="none" w="sm" len="sm"/>
          </a:ln>
        </p:spPr>
      </p:sp>
      <p:sp>
        <p:nvSpPr>
          <p:cNvPr id="9" name="TextBox 9"/>
          <p:cNvSpPr txBox="1"/>
          <p:nvPr/>
        </p:nvSpPr>
        <p:spPr>
          <a:xfrm>
            <a:off x="738922" y="4642104"/>
            <a:ext cx="8249503" cy="3948430"/>
          </a:xfrm>
          <a:prstGeom prst="rect">
            <a:avLst/>
          </a:prstGeom>
        </p:spPr>
        <p:txBody>
          <a:bodyPr lIns="0" tIns="0" rIns="0" bIns="0" rtlCol="0" anchor="t">
            <a:spAutoFit/>
          </a:bodyPr>
          <a:lstStyle/>
          <a:p>
            <a:pPr marL="604518" lvl="1" indent="-302259">
              <a:lnSpc>
                <a:spcPts val="3919"/>
              </a:lnSpc>
              <a:buFont typeface="Arial"/>
              <a:buChar char="•"/>
            </a:pPr>
            <a:r>
              <a:rPr lang="en-US" sz="2799">
                <a:solidFill>
                  <a:srgbClr val="0E2C4B"/>
                </a:solidFill>
                <a:latin typeface="Muli"/>
              </a:rPr>
              <a:t>·Pengurutan ditempat dan hanya menggunakan stack bantuan yang kecil.</a:t>
            </a:r>
          </a:p>
          <a:p>
            <a:pPr marL="604518" lvl="1" indent="-302259">
              <a:lnSpc>
                <a:spcPts val="3919"/>
              </a:lnSpc>
              <a:buFont typeface="Arial"/>
              <a:buChar char="•"/>
            </a:pPr>
            <a:r>
              <a:rPr lang="en-US" sz="2799">
                <a:solidFill>
                  <a:srgbClr val="0E2C4B"/>
                </a:solidFill>
                <a:latin typeface="Muli"/>
              </a:rPr>
              <a:t>·Membutuhkan waktu n log (n) untuk mengurutkan n elemen pada kondisi average.</a:t>
            </a:r>
          </a:p>
          <a:p>
            <a:pPr marL="604518" lvl="1" indent="-302259">
              <a:lnSpc>
                <a:spcPts val="3919"/>
              </a:lnSpc>
              <a:buFont typeface="Arial"/>
              <a:buChar char="•"/>
            </a:pPr>
            <a:r>
              <a:rPr lang="en-US" sz="2799">
                <a:solidFill>
                  <a:srgbClr val="0E2C4B"/>
                </a:solidFill>
                <a:latin typeface="Muli"/>
              </a:rPr>
              <a:t>·Mempunyai perbedaan ekstrim pada loop dalam pengurutan.</a:t>
            </a:r>
          </a:p>
          <a:p>
            <a:pPr marL="604518" lvl="1" indent="-302259">
              <a:lnSpc>
                <a:spcPts val="3919"/>
              </a:lnSpc>
              <a:buFont typeface="Arial"/>
              <a:buChar char="•"/>
            </a:pPr>
            <a:r>
              <a:rPr lang="en-US" sz="2799">
                <a:solidFill>
                  <a:srgbClr val="0E2C4B"/>
                </a:solidFill>
                <a:latin typeface="Muli"/>
              </a:rPr>
              <a:t>·Relatif cepat dan stabil.</a:t>
            </a:r>
          </a:p>
          <a:p>
            <a:pPr marL="604518" lvl="1" indent="-302259">
              <a:lnSpc>
                <a:spcPts val="3919"/>
              </a:lnSpc>
              <a:buFont typeface="Arial"/>
              <a:buChar char="•"/>
            </a:pPr>
            <a:r>
              <a:rPr lang="en-US" sz="2799">
                <a:solidFill>
                  <a:srgbClr val="0E2C4B"/>
                </a:solidFill>
                <a:latin typeface="Muli"/>
              </a:rPr>
              <a:t>Mempunyai subjek untuk analisa matematika.</a:t>
            </a:r>
          </a:p>
        </p:txBody>
      </p:sp>
      <p:sp>
        <p:nvSpPr>
          <p:cNvPr id="10" name="AutoShape 10"/>
          <p:cNvSpPr/>
          <p:nvPr/>
        </p:nvSpPr>
        <p:spPr>
          <a:xfrm>
            <a:off x="9299575" y="4232757"/>
            <a:ext cx="8674628" cy="0"/>
          </a:xfrm>
          <a:prstGeom prst="line">
            <a:avLst/>
          </a:prstGeom>
          <a:ln w="76200" cap="flat">
            <a:solidFill>
              <a:srgbClr val="F2F3F4"/>
            </a:solidFill>
            <a:prstDash val="solid"/>
            <a:headEnd type="none" w="sm" len="sm"/>
            <a:tailEnd type="none" w="sm" len="sm"/>
          </a:ln>
        </p:spPr>
      </p:sp>
      <p:sp>
        <p:nvSpPr>
          <p:cNvPr id="11" name="TextBox 11"/>
          <p:cNvSpPr txBox="1"/>
          <p:nvPr/>
        </p:nvSpPr>
        <p:spPr>
          <a:xfrm>
            <a:off x="9804279" y="4642104"/>
            <a:ext cx="7665220" cy="3948430"/>
          </a:xfrm>
          <a:prstGeom prst="rect">
            <a:avLst/>
          </a:prstGeom>
        </p:spPr>
        <p:txBody>
          <a:bodyPr lIns="0" tIns="0" rIns="0" bIns="0" rtlCol="0" anchor="t">
            <a:spAutoFit/>
          </a:bodyPr>
          <a:lstStyle/>
          <a:p>
            <a:pPr marL="604519" lvl="1" indent="-302260">
              <a:lnSpc>
                <a:spcPts val="3919"/>
              </a:lnSpc>
              <a:buFont typeface="Arial"/>
              <a:buChar char="•"/>
            </a:pPr>
            <a:r>
              <a:rPr lang="en-US" sz="2799">
                <a:solidFill>
                  <a:srgbClr val="0E2C4B"/>
                </a:solidFill>
                <a:latin typeface="Muli"/>
              </a:rPr>
              <a:t>·Menggunakan rekursif dan jika tidak tertampung maka implementasi tidak lengkap. </a:t>
            </a:r>
          </a:p>
          <a:p>
            <a:pPr marL="604519" lvl="1" indent="-302260">
              <a:lnSpc>
                <a:spcPts val="3919"/>
              </a:lnSpc>
              <a:buFont typeface="Arial"/>
              <a:buChar char="•"/>
            </a:pPr>
            <a:r>
              <a:rPr lang="en-US" sz="2799">
                <a:solidFill>
                  <a:srgbClr val="0E2C4B"/>
                </a:solidFill>
                <a:latin typeface="Muli"/>
              </a:rPr>
              <a:t>·Implementasi dalam coding cukup rumit.</a:t>
            </a:r>
          </a:p>
          <a:p>
            <a:pPr marL="604519" lvl="1" indent="-302260">
              <a:lnSpc>
                <a:spcPts val="3919"/>
              </a:lnSpc>
              <a:buFont typeface="Arial"/>
              <a:buChar char="•"/>
            </a:pPr>
            <a:r>
              <a:rPr lang="en-US" sz="2799">
                <a:solidFill>
                  <a:srgbClr val="0E2C4B"/>
                </a:solidFill>
                <a:latin typeface="Muli"/>
              </a:rPr>
              <a:t>·Memerlukan waktu n² untuk mengurutkan n elemen pada kondisi worst-case.</a:t>
            </a:r>
          </a:p>
          <a:p>
            <a:pPr marL="604519" lvl="1" indent="-302260">
              <a:lnSpc>
                <a:spcPts val="3919"/>
              </a:lnSpc>
              <a:buFont typeface="Arial"/>
              <a:buChar char="•"/>
            </a:pPr>
            <a:r>
              <a:rPr lang="en-US" sz="2799">
                <a:solidFill>
                  <a:srgbClr val="0E2C4B"/>
                </a:solidFill>
                <a:latin typeface="Muli"/>
              </a:rPr>
              <a:t>Harus hati-hati karena sedikit kesalahan dalam implementasi kinerja menjadi jelek.</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73C393C-110D-21D8-A876-5B01E6E6E7AD}"/>
              </a:ext>
            </a:extLst>
          </p:cNvPr>
          <p:cNvSpPr txBox="1"/>
          <p:nvPr/>
        </p:nvSpPr>
        <p:spPr>
          <a:xfrm>
            <a:off x="2324099" y="1256447"/>
            <a:ext cx="6019800" cy="8402300"/>
          </a:xfrm>
          <a:prstGeom prst="rect">
            <a:avLst/>
          </a:prstGeom>
          <a:noFill/>
        </p:spPr>
        <p:txBody>
          <a:bodyPr wrap="square" numCol="1">
            <a:spAutoFit/>
          </a:bodyPr>
          <a:lstStyle/>
          <a:p>
            <a:r>
              <a:rPr lang="en-ID" sz="2000" dirty="0"/>
              <a:t>#include&lt;iostream&gt;</a:t>
            </a:r>
          </a:p>
          <a:p>
            <a:r>
              <a:rPr lang="en-ID" sz="2000" dirty="0"/>
              <a:t>using namespace std;</a:t>
            </a:r>
          </a:p>
          <a:p>
            <a:endParaRPr lang="en-ID" sz="2000" dirty="0"/>
          </a:p>
          <a:p>
            <a:r>
              <a:rPr lang="en-ID" sz="2000" dirty="0"/>
              <a:t>int n;</a:t>
            </a:r>
          </a:p>
          <a:p>
            <a:endParaRPr lang="en-ID" sz="2000" dirty="0"/>
          </a:p>
          <a:p>
            <a:r>
              <a:rPr lang="en-ID" sz="2000" dirty="0"/>
              <a:t>void quick(int a[30], int low, int high);</a:t>
            </a:r>
          </a:p>
          <a:p>
            <a:r>
              <a:rPr lang="en-ID" sz="2000" dirty="0"/>
              <a:t>int partition(int a[30], int low, int high);</a:t>
            </a:r>
          </a:p>
          <a:p>
            <a:r>
              <a:rPr lang="en-ID" sz="2000" dirty="0"/>
              <a:t>void swap(int a[30], int *</a:t>
            </a:r>
            <a:r>
              <a:rPr lang="en-ID" sz="2000" dirty="0" err="1"/>
              <a:t>i</a:t>
            </a:r>
            <a:r>
              <a:rPr lang="en-ID" sz="2000" dirty="0"/>
              <a:t>, int *j);</a:t>
            </a:r>
          </a:p>
          <a:p>
            <a:endParaRPr lang="en-ID" sz="2000" dirty="0"/>
          </a:p>
          <a:p>
            <a:r>
              <a:rPr lang="en-ID" sz="2000" dirty="0"/>
              <a:t>int main() {</a:t>
            </a:r>
          </a:p>
          <a:p>
            <a:r>
              <a:rPr lang="en-ID" sz="2000" dirty="0"/>
              <a:t>    int </a:t>
            </a:r>
            <a:r>
              <a:rPr lang="en-ID" sz="2000" dirty="0" err="1"/>
              <a:t>i</a:t>
            </a:r>
            <a:r>
              <a:rPr lang="en-ID" sz="2000" dirty="0"/>
              <a:t>, a[30];</a:t>
            </a:r>
          </a:p>
          <a:p>
            <a:r>
              <a:rPr lang="en-ID" sz="2000" dirty="0"/>
              <a:t>    </a:t>
            </a:r>
            <a:r>
              <a:rPr lang="en-ID" sz="2000" dirty="0" err="1"/>
              <a:t>cout</a:t>
            </a:r>
            <a:r>
              <a:rPr lang="en-ID" sz="2000" dirty="0"/>
              <a:t> &lt;&lt; </a:t>
            </a:r>
            <a:r>
              <a:rPr lang="en-ID" sz="2000" dirty="0" err="1"/>
              <a:t>endl</a:t>
            </a:r>
            <a:r>
              <a:rPr lang="en-ID" sz="2000" dirty="0"/>
              <a:t>; </a:t>
            </a:r>
          </a:p>
          <a:p>
            <a:r>
              <a:rPr lang="en-ID" sz="2000" dirty="0"/>
              <a:t>    </a:t>
            </a:r>
            <a:r>
              <a:rPr lang="en-ID" sz="2000" dirty="0" err="1"/>
              <a:t>cout</a:t>
            </a:r>
            <a:r>
              <a:rPr lang="en-ID" sz="2000" dirty="0"/>
              <a:t> &lt;&lt; "</a:t>
            </a:r>
            <a:r>
              <a:rPr lang="en-ID" sz="2000" dirty="0" err="1"/>
              <a:t>Jumlah</a:t>
            </a:r>
            <a:r>
              <a:rPr lang="en-ID" sz="2000" dirty="0"/>
              <a:t> </a:t>
            </a:r>
            <a:r>
              <a:rPr lang="en-ID" sz="2000" dirty="0" err="1"/>
              <a:t>bilangan</a:t>
            </a:r>
            <a:r>
              <a:rPr lang="en-ID" sz="2000" dirty="0"/>
              <a:t> yang </a:t>
            </a:r>
            <a:r>
              <a:rPr lang="en-ID" sz="2000" dirty="0" err="1"/>
              <a:t>diurutkan</a:t>
            </a:r>
            <a:r>
              <a:rPr lang="en-ID" sz="2000" dirty="0"/>
              <a:t>: ";</a:t>
            </a:r>
          </a:p>
          <a:p>
            <a:r>
              <a:rPr lang="en-ID" sz="2000" dirty="0"/>
              <a:t>    </a:t>
            </a:r>
            <a:r>
              <a:rPr lang="en-ID" sz="2000" dirty="0" err="1"/>
              <a:t>cin</a:t>
            </a:r>
            <a:r>
              <a:rPr lang="en-ID" sz="2000" dirty="0"/>
              <a:t> &gt;&gt; n;</a:t>
            </a:r>
          </a:p>
          <a:p>
            <a:r>
              <a:rPr lang="en-ID" sz="2000" dirty="0"/>
              <a:t>    </a:t>
            </a:r>
            <a:r>
              <a:rPr lang="en-ID" sz="2000" dirty="0" err="1"/>
              <a:t>cout</a:t>
            </a:r>
            <a:r>
              <a:rPr lang="en-ID" sz="2000" dirty="0"/>
              <a:t> &lt;&lt; </a:t>
            </a:r>
            <a:r>
              <a:rPr lang="en-ID" sz="2000" dirty="0" err="1"/>
              <a:t>endl</a:t>
            </a:r>
            <a:r>
              <a:rPr lang="en-ID" sz="2000" dirty="0"/>
              <a:t>; </a:t>
            </a:r>
          </a:p>
          <a:p>
            <a:r>
              <a:rPr lang="en-ID" sz="2000" dirty="0"/>
              <a:t>    </a:t>
            </a:r>
            <a:r>
              <a:rPr lang="en-ID" sz="2000" dirty="0" err="1"/>
              <a:t>cout</a:t>
            </a:r>
            <a:r>
              <a:rPr lang="en-ID" sz="2000" dirty="0"/>
              <a:t> &lt;&lt; "</a:t>
            </a:r>
            <a:r>
              <a:rPr lang="en-ID" sz="2000" dirty="0" err="1"/>
              <a:t>Masukan</a:t>
            </a:r>
            <a:r>
              <a:rPr lang="en-ID" sz="2000" dirty="0"/>
              <a:t> </a:t>
            </a:r>
            <a:r>
              <a:rPr lang="en-ID" sz="2000" dirty="0" err="1"/>
              <a:t>bilangan</a:t>
            </a:r>
            <a:r>
              <a:rPr lang="en-ID" sz="2000" dirty="0"/>
              <a:t> </a:t>
            </a:r>
            <a:r>
              <a:rPr lang="en-ID" sz="2000" dirty="0" err="1"/>
              <a:t>dengan</a:t>
            </a:r>
            <a:r>
              <a:rPr lang="en-ID" sz="2000" dirty="0"/>
              <a:t> </a:t>
            </a:r>
            <a:r>
              <a:rPr lang="en-ID" sz="2000" dirty="0" err="1"/>
              <a:t>spasi</a:t>
            </a:r>
            <a:r>
              <a:rPr lang="en-ID" sz="2000" dirty="0"/>
              <a:t>: ";</a:t>
            </a:r>
          </a:p>
          <a:p>
            <a:r>
              <a:rPr lang="en-ID" sz="2000" dirty="0"/>
              <a:t>    for(</a:t>
            </a:r>
            <a:r>
              <a:rPr lang="en-ID" sz="2000" dirty="0" err="1"/>
              <a:t>i</a:t>
            </a:r>
            <a:r>
              <a:rPr lang="en-ID" sz="2000" dirty="0"/>
              <a:t> = 0; </a:t>
            </a:r>
            <a:r>
              <a:rPr lang="en-ID" sz="2000" dirty="0" err="1"/>
              <a:t>i</a:t>
            </a:r>
            <a:r>
              <a:rPr lang="en-ID" sz="2000" dirty="0"/>
              <a:t> &lt; n; </a:t>
            </a:r>
            <a:r>
              <a:rPr lang="en-ID" sz="2000" dirty="0" err="1"/>
              <a:t>i</a:t>
            </a:r>
            <a:r>
              <a:rPr lang="en-ID" sz="2000" dirty="0"/>
              <a:t>++) {</a:t>
            </a:r>
          </a:p>
          <a:p>
            <a:r>
              <a:rPr lang="en-ID" sz="2000" dirty="0"/>
              <a:t>        </a:t>
            </a:r>
            <a:r>
              <a:rPr lang="en-ID" sz="2000" dirty="0" err="1"/>
              <a:t>cin</a:t>
            </a:r>
            <a:r>
              <a:rPr lang="en-ID" sz="2000" dirty="0"/>
              <a:t> &gt;&gt; a[</a:t>
            </a:r>
            <a:r>
              <a:rPr lang="en-ID" sz="2000" dirty="0" err="1"/>
              <a:t>i</a:t>
            </a:r>
            <a:r>
              <a:rPr lang="en-ID" sz="2000" dirty="0"/>
              <a:t>];</a:t>
            </a:r>
          </a:p>
          <a:p>
            <a:r>
              <a:rPr lang="en-ID" sz="2000" dirty="0"/>
              <a:t>    }</a:t>
            </a:r>
          </a:p>
          <a:p>
            <a:r>
              <a:rPr lang="en-ID" sz="2000" dirty="0"/>
              <a:t>    quick(a, 0, n-1); // </a:t>
            </a:r>
            <a:r>
              <a:rPr lang="en-ID" sz="2000" dirty="0" err="1"/>
              <a:t>panggil</a:t>
            </a:r>
            <a:r>
              <a:rPr lang="en-ID" sz="2000" dirty="0"/>
              <a:t> </a:t>
            </a:r>
            <a:r>
              <a:rPr lang="en-ID" sz="2000" dirty="0" err="1"/>
              <a:t>fungsi</a:t>
            </a:r>
            <a:r>
              <a:rPr lang="en-ID" sz="2000" dirty="0"/>
              <a:t> quick</a:t>
            </a:r>
          </a:p>
          <a:p>
            <a:r>
              <a:rPr lang="en-ID" sz="2000" dirty="0"/>
              <a:t>    </a:t>
            </a:r>
            <a:r>
              <a:rPr lang="en-ID" sz="2000" dirty="0" err="1"/>
              <a:t>cout</a:t>
            </a:r>
            <a:r>
              <a:rPr lang="en-ID" sz="2000" dirty="0"/>
              <a:t> &lt;&lt; </a:t>
            </a:r>
            <a:r>
              <a:rPr lang="en-ID" sz="2000" dirty="0" err="1"/>
              <a:t>endl</a:t>
            </a:r>
            <a:r>
              <a:rPr lang="en-ID" sz="2000" dirty="0"/>
              <a:t>;</a:t>
            </a:r>
          </a:p>
          <a:p>
            <a:r>
              <a:rPr lang="en-ID" sz="2000" dirty="0"/>
              <a:t>    </a:t>
            </a:r>
            <a:r>
              <a:rPr lang="en-ID" sz="2000" dirty="0" err="1"/>
              <a:t>cout</a:t>
            </a:r>
            <a:r>
              <a:rPr lang="en-ID" sz="2000" dirty="0"/>
              <a:t> &lt;&lt; "Hasil </a:t>
            </a:r>
            <a:r>
              <a:rPr lang="en-ID" sz="2000" dirty="0" err="1"/>
              <a:t>bilangan</a:t>
            </a:r>
            <a:r>
              <a:rPr lang="en-ID" sz="2000" dirty="0"/>
              <a:t> </a:t>
            </a:r>
            <a:r>
              <a:rPr lang="en-ID" sz="2000" dirty="0" err="1"/>
              <a:t>terurut</a:t>
            </a:r>
            <a:r>
              <a:rPr lang="en-ID" sz="2000" dirty="0"/>
              <a:t>: \n";</a:t>
            </a:r>
          </a:p>
          <a:p>
            <a:r>
              <a:rPr lang="en-ID" sz="2000" dirty="0"/>
              <a:t>    </a:t>
            </a:r>
            <a:r>
              <a:rPr lang="en-ID" sz="2000" dirty="0" err="1"/>
              <a:t>cout</a:t>
            </a:r>
            <a:r>
              <a:rPr lang="en-ID" sz="2000" dirty="0"/>
              <a:t> &lt;&lt; </a:t>
            </a:r>
            <a:r>
              <a:rPr lang="en-ID" sz="2000" dirty="0" err="1"/>
              <a:t>endl</a:t>
            </a:r>
            <a:r>
              <a:rPr lang="en-ID" sz="2000" dirty="0"/>
              <a:t>;</a:t>
            </a:r>
          </a:p>
          <a:p>
            <a:r>
              <a:rPr lang="en-ID" sz="2000" dirty="0"/>
              <a:t>    for(</a:t>
            </a:r>
            <a:r>
              <a:rPr lang="en-ID" sz="2000" dirty="0" err="1"/>
              <a:t>i</a:t>
            </a:r>
            <a:r>
              <a:rPr lang="en-ID" sz="2000" dirty="0"/>
              <a:t> = 0; </a:t>
            </a:r>
            <a:r>
              <a:rPr lang="en-ID" sz="2000" dirty="0" err="1"/>
              <a:t>i</a:t>
            </a:r>
            <a:r>
              <a:rPr lang="en-ID" sz="2000" dirty="0"/>
              <a:t> &lt; n; </a:t>
            </a:r>
            <a:r>
              <a:rPr lang="en-ID" sz="2000" dirty="0" err="1"/>
              <a:t>i</a:t>
            </a:r>
            <a:r>
              <a:rPr lang="en-ID" sz="2000" dirty="0"/>
              <a:t>++)</a:t>
            </a:r>
          </a:p>
          <a:p>
            <a:r>
              <a:rPr lang="en-ID" sz="2000" dirty="0"/>
              <a:t>        </a:t>
            </a:r>
            <a:r>
              <a:rPr lang="en-ID" sz="2000" dirty="0" err="1"/>
              <a:t>cout</a:t>
            </a:r>
            <a:r>
              <a:rPr lang="en-ID" sz="2000" dirty="0"/>
              <a:t> &lt;&lt; a[</a:t>
            </a:r>
            <a:r>
              <a:rPr lang="en-ID" sz="2000" dirty="0" err="1"/>
              <a:t>i</a:t>
            </a:r>
            <a:r>
              <a:rPr lang="en-ID" sz="2000" dirty="0"/>
              <a:t>] &lt;&lt; " ";</a:t>
            </a:r>
          </a:p>
          <a:p>
            <a:r>
              <a:rPr lang="en-ID" sz="2000" dirty="0"/>
              <a:t>    </a:t>
            </a:r>
            <a:r>
              <a:rPr lang="en-ID" sz="2000" dirty="0" err="1"/>
              <a:t>cout</a:t>
            </a:r>
            <a:r>
              <a:rPr lang="en-ID" sz="2000" dirty="0"/>
              <a:t> &lt;&lt; </a:t>
            </a:r>
            <a:r>
              <a:rPr lang="en-ID" sz="2000" dirty="0" err="1"/>
              <a:t>endl</a:t>
            </a:r>
            <a:r>
              <a:rPr lang="en-ID" sz="2000" dirty="0"/>
              <a:t> &lt;&lt; </a:t>
            </a:r>
            <a:r>
              <a:rPr lang="en-ID" sz="2000" dirty="0" err="1"/>
              <a:t>endl</a:t>
            </a:r>
            <a:r>
              <a:rPr lang="en-ID" sz="2000" dirty="0"/>
              <a:t>;</a:t>
            </a:r>
          </a:p>
          <a:p>
            <a:r>
              <a:rPr lang="en-ID" sz="2000" dirty="0"/>
              <a:t>}</a:t>
            </a:r>
          </a:p>
        </p:txBody>
      </p:sp>
      <p:sp>
        <p:nvSpPr>
          <p:cNvPr id="6" name="TextBox 5">
            <a:extLst>
              <a:ext uri="{FF2B5EF4-FFF2-40B4-BE49-F238E27FC236}">
                <a16:creationId xmlns:a16="http://schemas.microsoft.com/office/drawing/2014/main" id="{12BAA291-4B79-3741-1A75-DFE681CE5251}"/>
              </a:ext>
            </a:extLst>
          </p:cNvPr>
          <p:cNvSpPr txBox="1"/>
          <p:nvPr/>
        </p:nvSpPr>
        <p:spPr>
          <a:xfrm>
            <a:off x="9944102" y="1256447"/>
            <a:ext cx="6019799" cy="9017853"/>
          </a:xfrm>
          <a:prstGeom prst="rect">
            <a:avLst/>
          </a:prstGeom>
          <a:noFill/>
        </p:spPr>
        <p:txBody>
          <a:bodyPr wrap="square">
            <a:spAutoFit/>
          </a:bodyPr>
          <a:lstStyle/>
          <a:p>
            <a:r>
              <a:rPr lang="en-ID" sz="2000" dirty="0"/>
              <a:t>void quick(int a[30], int low, int high) {</a:t>
            </a:r>
          </a:p>
          <a:p>
            <a:r>
              <a:rPr lang="en-ID" sz="2000" dirty="0"/>
              <a:t>    int m;</a:t>
            </a:r>
          </a:p>
          <a:p>
            <a:r>
              <a:rPr lang="en-ID" sz="2000" dirty="0"/>
              <a:t>    if (low &lt; high) {</a:t>
            </a:r>
          </a:p>
          <a:p>
            <a:r>
              <a:rPr lang="en-ID" sz="2000" dirty="0"/>
              <a:t>        m = partition(a, low, high); // </a:t>
            </a:r>
            <a:r>
              <a:rPr lang="en-ID" sz="2000" dirty="0" err="1"/>
              <a:t>panggil</a:t>
            </a:r>
            <a:r>
              <a:rPr lang="en-ID" sz="2000" dirty="0"/>
              <a:t> </a:t>
            </a:r>
            <a:r>
              <a:rPr lang="en-ID" sz="2000" dirty="0" err="1"/>
              <a:t>fungsi</a:t>
            </a:r>
            <a:r>
              <a:rPr lang="en-ID" sz="2000" dirty="0"/>
              <a:t> </a:t>
            </a:r>
            <a:r>
              <a:rPr lang="en-ID" sz="2000" dirty="0" err="1"/>
              <a:t>partisi</a:t>
            </a:r>
            <a:endParaRPr lang="en-ID" sz="2000" dirty="0"/>
          </a:p>
          <a:p>
            <a:r>
              <a:rPr lang="en-ID" sz="2000" dirty="0"/>
              <a:t>        quick(a, low, m-1);</a:t>
            </a:r>
          </a:p>
          <a:p>
            <a:r>
              <a:rPr lang="en-ID" sz="2000" dirty="0"/>
              <a:t>        quick(a, m+1, high);</a:t>
            </a:r>
          </a:p>
          <a:p>
            <a:r>
              <a:rPr lang="en-ID" sz="2000" dirty="0"/>
              <a:t>    }</a:t>
            </a:r>
          </a:p>
          <a:p>
            <a:r>
              <a:rPr lang="en-ID" sz="2000" dirty="0"/>
              <a:t>}</a:t>
            </a:r>
          </a:p>
          <a:p>
            <a:endParaRPr lang="en-ID" sz="2000" dirty="0"/>
          </a:p>
          <a:p>
            <a:r>
              <a:rPr lang="en-ID" sz="2000" dirty="0"/>
              <a:t>int partition(int a[30], int low, int high) {</a:t>
            </a:r>
          </a:p>
          <a:p>
            <a:r>
              <a:rPr lang="en-ID" sz="2000" dirty="0"/>
              <a:t>    int pivot = a[low], </a:t>
            </a:r>
            <a:r>
              <a:rPr lang="en-ID" sz="2000" dirty="0" err="1"/>
              <a:t>i</a:t>
            </a:r>
            <a:r>
              <a:rPr lang="en-ID" sz="2000" dirty="0"/>
              <a:t> = low, j = high;</a:t>
            </a:r>
          </a:p>
          <a:p>
            <a:r>
              <a:rPr lang="en-ID" sz="2000" dirty="0"/>
              <a:t>    while (</a:t>
            </a:r>
            <a:r>
              <a:rPr lang="en-ID" sz="2000" dirty="0" err="1"/>
              <a:t>i</a:t>
            </a:r>
            <a:r>
              <a:rPr lang="en-ID" sz="2000" dirty="0"/>
              <a:t> &lt;= j) {</a:t>
            </a:r>
          </a:p>
          <a:p>
            <a:r>
              <a:rPr lang="en-ID" sz="2000" dirty="0"/>
              <a:t>        while (a[</a:t>
            </a:r>
            <a:r>
              <a:rPr lang="en-ID" sz="2000" dirty="0" err="1"/>
              <a:t>i</a:t>
            </a:r>
            <a:r>
              <a:rPr lang="en-ID" sz="2000" dirty="0"/>
              <a:t>] &lt;= pivot)</a:t>
            </a:r>
          </a:p>
          <a:p>
            <a:r>
              <a:rPr lang="en-ID" sz="2000" dirty="0"/>
              <a:t>            </a:t>
            </a:r>
            <a:r>
              <a:rPr lang="en-ID" sz="2000" dirty="0" err="1"/>
              <a:t>i</a:t>
            </a:r>
            <a:r>
              <a:rPr lang="en-ID" sz="2000" dirty="0"/>
              <a:t>++;</a:t>
            </a:r>
          </a:p>
          <a:p>
            <a:r>
              <a:rPr lang="en-ID" sz="2000" dirty="0"/>
              <a:t>        while (a[j] &gt; pivot)</a:t>
            </a:r>
          </a:p>
          <a:p>
            <a:r>
              <a:rPr lang="en-ID" sz="2000" dirty="0"/>
              <a:t>            j--;</a:t>
            </a:r>
          </a:p>
          <a:p>
            <a:r>
              <a:rPr lang="en-ID" sz="2000" dirty="0"/>
              <a:t>        if (</a:t>
            </a:r>
            <a:r>
              <a:rPr lang="en-ID" sz="2000" dirty="0" err="1"/>
              <a:t>i</a:t>
            </a:r>
            <a:r>
              <a:rPr lang="en-ID" sz="2000" dirty="0"/>
              <a:t> &lt; j)</a:t>
            </a:r>
          </a:p>
          <a:p>
            <a:r>
              <a:rPr lang="en-ID" sz="2000" dirty="0"/>
              <a:t>            swap(a, &amp;</a:t>
            </a:r>
            <a:r>
              <a:rPr lang="en-ID" sz="2000" dirty="0" err="1"/>
              <a:t>i</a:t>
            </a:r>
            <a:r>
              <a:rPr lang="en-ID" sz="2000" dirty="0"/>
              <a:t>, &amp;j);</a:t>
            </a:r>
          </a:p>
          <a:p>
            <a:r>
              <a:rPr lang="en-ID" sz="2000" dirty="0"/>
              <a:t>    }</a:t>
            </a:r>
          </a:p>
          <a:p>
            <a:r>
              <a:rPr lang="en-ID" sz="2000" dirty="0"/>
              <a:t>    swap(a, &amp;low, &amp;j);</a:t>
            </a:r>
          </a:p>
          <a:p>
            <a:r>
              <a:rPr lang="en-ID" sz="2000" dirty="0"/>
              <a:t>    return j;</a:t>
            </a:r>
          </a:p>
          <a:p>
            <a:r>
              <a:rPr lang="en-ID" sz="2000" dirty="0"/>
              <a:t>}</a:t>
            </a:r>
          </a:p>
          <a:p>
            <a:endParaRPr lang="en-ID" sz="2000" dirty="0"/>
          </a:p>
          <a:p>
            <a:r>
              <a:rPr lang="en-ID" sz="2000" dirty="0"/>
              <a:t>void swap(int a[30], int *</a:t>
            </a:r>
            <a:r>
              <a:rPr lang="en-ID" sz="2000" dirty="0" err="1"/>
              <a:t>i</a:t>
            </a:r>
            <a:r>
              <a:rPr lang="en-ID" sz="2000" dirty="0"/>
              <a:t>, int *j) {</a:t>
            </a:r>
          </a:p>
          <a:p>
            <a:r>
              <a:rPr lang="en-ID" sz="2000" dirty="0"/>
              <a:t>    int temp;</a:t>
            </a:r>
          </a:p>
          <a:p>
            <a:r>
              <a:rPr lang="en-ID" sz="2000" dirty="0"/>
              <a:t>    temp = a[*</a:t>
            </a:r>
            <a:r>
              <a:rPr lang="en-ID" sz="2000" dirty="0" err="1"/>
              <a:t>i</a:t>
            </a:r>
            <a:r>
              <a:rPr lang="en-ID" sz="2000" dirty="0"/>
              <a:t>];</a:t>
            </a:r>
          </a:p>
          <a:p>
            <a:r>
              <a:rPr lang="en-ID" sz="2000" dirty="0"/>
              <a:t>    a[*</a:t>
            </a:r>
            <a:r>
              <a:rPr lang="en-ID" sz="2000" dirty="0" err="1"/>
              <a:t>i</a:t>
            </a:r>
            <a:r>
              <a:rPr lang="en-ID" sz="2000" dirty="0"/>
              <a:t>] = a[*j];</a:t>
            </a:r>
          </a:p>
          <a:p>
            <a:r>
              <a:rPr lang="en-ID" sz="2000" dirty="0"/>
              <a:t>    a[*j] = temp;</a:t>
            </a:r>
          </a:p>
          <a:p>
            <a:r>
              <a:rPr lang="en-ID" sz="2000" dirty="0"/>
              <a:t>}</a:t>
            </a:r>
          </a:p>
        </p:txBody>
      </p:sp>
      <p:sp>
        <p:nvSpPr>
          <p:cNvPr id="8" name="TextBox 7">
            <a:extLst>
              <a:ext uri="{FF2B5EF4-FFF2-40B4-BE49-F238E27FC236}">
                <a16:creationId xmlns:a16="http://schemas.microsoft.com/office/drawing/2014/main" id="{8768019B-DF18-C9EF-6CE6-54B52A8950F9}"/>
              </a:ext>
            </a:extLst>
          </p:cNvPr>
          <p:cNvSpPr txBox="1"/>
          <p:nvPr/>
        </p:nvSpPr>
        <p:spPr>
          <a:xfrm>
            <a:off x="4572000" y="274310"/>
            <a:ext cx="9144000" cy="707886"/>
          </a:xfrm>
          <a:prstGeom prst="rect">
            <a:avLst/>
          </a:prstGeom>
          <a:noFill/>
        </p:spPr>
        <p:txBody>
          <a:bodyPr wrap="square">
            <a:spAutoFit/>
          </a:bodyPr>
          <a:lstStyle/>
          <a:p>
            <a:pPr algn="ctr"/>
            <a:r>
              <a:rPr lang="id-ID" sz="4000" b="1" dirty="0">
                <a:effectLst/>
                <a:latin typeface="Arial" panose="020B0604020202020204" pitchFamily="34" charset="0"/>
                <a:ea typeface="DengXian" panose="02010600030101010101" pitchFamily="2" charset="-122"/>
              </a:rPr>
              <a:t>IMPLEMENTASI INSERTION SORT</a:t>
            </a:r>
            <a:endParaRPr lang="en-ID" sz="4000" b="1"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032346" y="1924016"/>
            <a:ext cx="12223308" cy="6438968"/>
          </a:xfrm>
          <a:custGeom>
            <a:avLst/>
            <a:gdLst/>
            <a:ahLst/>
            <a:cxnLst/>
            <a:rect l="l" t="t" r="r" b="b"/>
            <a:pathLst>
              <a:path w="12223308" h="6438968">
                <a:moveTo>
                  <a:pt x="0" y="0"/>
                </a:moveTo>
                <a:lnTo>
                  <a:pt x="12223308" y="0"/>
                </a:lnTo>
                <a:lnTo>
                  <a:pt x="12223308" y="6438968"/>
                </a:lnTo>
                <a:lnTo>
                  <a:pt x="0" y="6438968"/>
                </a:lnTo>
                <a:lnTo>
                  <a:pt x="0" y="0"/>
                </a:lnTo>
                <a:close/>
              </a:path>
            </a:pathLst>
          </a:custGeom>
          <a:blipFill>
            <a:blip r:embed="rId2"/>
            <a:stretch>
              <a:fillRect/>
            </a:stretch>
          </a:blipFill>
        </p:spPr>
      </p:sp>
      <p:sp>
        <p:nvSpPr>
          <p:cNvPr id="3" name="TextBox 6">
            <a:extLst>
              <a:ext uri="{FF2B5EF4-FFF2-40B4-BE49-F238E27FC236}">
                <a16:creationId xmlns:a16="http://schemas.microsoft.com/office/drawing/2014/main" id="{3E40DCA8-28D9-C517-38E7-8BE4CA0F7746}"/>
              </a:ext>
            </a:extLst>
          </p:cNvPr>
          <p:cNvSpPr txBox="1"/>
          <p:nvPr/>
        </p:nvSpPr>
        <p:spPr>
          <a:xfrm>
            <a:off x="1028700" y="366089"/>
            <a:ext cx="13950564" cy="1557927"/>
          </a:xfrm>
          <a:prstGeom prst="rect">
            <a:avLst/>
          </a:prstGeom>
        </p:spPr>
        <p:txBody>
          <a:bodyPr lIns="0" tIns="0" rIns="0" bIns="0" rtlCol="0" anchor="t">
            <a:spAutoFit/>
          </a:bodyPr>
          <a:lstStyle/>
          <a:p>
            <a:pPr marL="0" lvl="0" indent="0">
              <a:lnSpc>
                <a:spcPts val="13052"/>
              </a:lnSpc>
              <a:spcBef>
                <a:spcPct val="0"/>
              </a:spcBef>
            </a:pPr>
            <a:r>
              <a:rPr lang="en-US" sz="8800" b="1" dirty="0" err="1">
                <a:solidFill>
                  <a:srgbClr val="000000"/>
                </a:solidFill>
                <a:latin typeface="Bobby Jones Semi-Bold"/>
              </a:rPr>
              <a:t>Keluaran</a:t>
            </a:r>
            <a:r>
              <a:rPr lang="en-US" sz="8800" b="1" dirty="0">
                <a:solidFill>
                  <a:srgbClr val="000000"/>
                </a:solidFill>
                <a:latin typeface="Bobby Jones Semi-Bold"/>
              </a:rPr>
              <a:t> Program</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2F3F4"/>
        </a:solidFill>
        <a:effectLst/>
      </p:bgPr>
    </p:bg>
    <p:spTree>
      <p:nvGrpSpPr>
        <p:cNvPr id="1" name=""/>
        <p:cNvGrpSpPr/>
        <p:nvPr/>
      </p:nvGrpSpPr>
      <p:grpSpPr>
        <a:xfrm>
          <a:off x="0" y="0"/>
          <a:ext cx="0" cy="0"/>
          <a:chOff x="0" y="0"/>
          <a:chExt cx="0" cy="0"/>
        </a:xfrm>
      </p:grpSpPr>
      <p:grpSp>
        <p:nvGrpSpPr>
          <p:cNvPr id="2" name="Group 2"/>
          <p:cNvGrpSpPr/>
          <p:nvPr/>
        </p:nvGrpSpPr>
        <p:grpSpPr>
          <a:xfrm>
            <a:off x="308320" y="531913"/>
            <a:ext cx="17670677" cy="9223174"/>
            <a:chOff x="0" y="0"/>
            <a:chExt cx="4654006" cy="2429149"/>
          </a:xfrm>
        </p:grpSpPr>
        <p:sp>
          <p:nvSpPr>
            <p:cNvPr id="3" name="Freeform 3"/>
            <p:cNvSpPr/>
            <p:nvPr/>
          </p:nvSpPr>
          <p:spPr>
            <a:xfrm>
              <a:off x="0" y="0"/>
              <a:ext cx="4654005" cy="2429149"/>
            </a:xfrm>
            <a:custGeom>
              <a:avLst/>
              <a:gdLst/>
              <a:ahLst/>
              <a:cxnLst/>
              <a:rect l="l" t="t" r="r" b="b"/>
              <a:pathLst>
                <a:path w="4654005" h="2429149">
                  <a:moveTo>
                    <a:pt x="22344" y="0"/>
                  </a:moveTo>
                  <a:lnTo>
                    <a:pt x="4631661" y="0"/>
                  </a:lnTo>
                  <a:cubicBezTo>
                    <a:pt x="4644001" y="0"/>
                    <a:pt x="4654005" y="10004"/>
                    <a:pt x="4654005" y="22344"/>
                  </a:cubicBezTo>
                  <a:lnTo>
                    <a:pt x="4654005" y="2406804"/>
                  </a:lnTo>
                  <a:cubicBezTo>
                    <a:pt x="4654005" y="2412730"/>
                    <a:pt x="4651651" y="2418414"/>
                    <a:pt x="4647461" y="2422604"/>
                  </a:cubicBezTo>
                  <a:cubicBezTo>
                    <a:pt x="4643270" y="2426795"/>
                    <a:pt x="4637587" y="2429149"/>
                    <a:pt x="4631661" y="2429149"/>
                  </a:cubicBezTo>
                  <a:lnTo>
                    <a:pt x="22344" y="2429149"/>
                  </a:lnTo>
                  <a:cubicBezTo>
                    <a:pt x="10004" y="2429149"/>
                    <a:pt x="0" y="2419145"/>
                    <a:pt x="0" y="2406804"/>
                  </a:cubicBezTo>
                  <a:lnTo>
                    <a:pt x="0" y="22344"/>
                  </a:lnTo>
                  <a:cubicBezTo>
                    <a:pt x="0" y="10004"/>
                    <a:pt x="10004" y="0"/>
                    <a:pt x="22344" y="0"/>
                  </a:cubicBezTo>
                  <a:close/>
                </a:path>
              </a:pathLst>
            </a:custGeom>
            <a:solidFill>
              <a:srgbClr val="FFF1D8"/>
            </a:solidFill>
            <a:ln cap="rnd">
              <a:noFill/>
              <a:prstDash val="solid"/>
              <a:round/>
            </a:ln>
          </p:spPr>
        </p:sp>
        <p:sp>
          <p:nvSpPr>
            <p:cNvPr id="4" name="TextBox 4"/>
            <p:cNvSpPr txBox="1"/>
            <p:nvPr/>
          </p:nvSpPr>
          <p:spPr>
            <a:xfrm>
              <a:off x="0" y="-38100"/>
              <a:ext cx="4654006" cy="2467249"/>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3971016" y="7410359"/>
            <a:ext cx="3288284" cy="1141308"/>
          </a:xfrm>
          <a:custGeom>
            <a:avLst/>
            <a:gdLst/>
            <a:ahLst/>
            <a:cxnLst/>
            <a:rect l="l" t="t" r="r" b="b"/>
            <a:pathLst>
              <a:path w="3288284" h="1141308">
                <a:moveTo>
                  <a:pt x="0" y="0"/>
                </a:moveTo>
                <a:lnTo>
                  <a:pt x="3288284" y="0"/>
                </a:lnTo>
                <a:lnTo>
                  <a:pt x="3288284" y="1141308"/>
                </a:lnTo>
                <a:lnTo>
                  <a:pt x="0" y="1141308"/>
                </a:lnTo>
                <a:lnTo>
                  <a:pt x="0" y="0"/>
                </a:lnTo>
                <a:close/>
              </a:path>
            </a:pathLst>
          </a:custGeom>
          <a:blipFill>
            <a:blip r:embed="rId2">
              <a:alphaModFix amt="21999"/>
            </a:blip>
            <a:stretch>
              <a:fillRect/>
            </a:stretch>
          </a:blipFill>
        </p:spPr>
      </p:sp>
      <p:grpSp>
        <p:nvGrpSpPr>
          <p:cNvPr id="6" name="Group 6"/>
          <p:cNvGrpSpPr/>
          <p:nvPr/>
        </p:nvGrpSpPr>
        <p:grpSpPr>
          <a:xfrm>
            <a:off x="3063954" y="2122975"/>
            <a:ext cx="12160093" cy="6041050"/>
            <a:chOff x="0" y="0"/>
            <a:chExt cx="9728074" cy="4832840"/>
          </a:xfrm>
        </p:grpSpPr>
        <p:sp>
          <p:nvSpPr>
            <p:cNvPr id="7" name="Freeform 7"/>
            <p:cNvSpPr/>
            <p:nvPr/>
          </p:nvSpPr>
          <p:spPr>
            <a:xfrm>
              <a:off x="0" y="0"/>
              <a:ext cx="9728074" cy="4832840"/>
            </a:xfrm>
            <a:custGeom>
              <a:avLst/>
              <a:gdLst/>
              <a:ahLst/>
              <a:cxnLst/>
              <a:rect l="l" t="t" r="r" b="b"/>
              <a:pathLst>
                <a:path w="9728074" h="4832840">
                  <a:moveTo>
                    <a:pt x="9603614" y="4832840"/>
                  </a:moveTo>
                  <a:lnTo>
                    <a:pt x="124460" y="4832840"/>
                  </a:lnTo>
                  <a:cubicBezTo>
                    <a:pt x="55880" y="4832840"/>
                    <a:pt x="0" y="4776960"/>
                    <a:pt x="0" y="4708380"/>
                  </a:cubicBezTo>
                  <a:lnTo>
                    <a:pt x="0" y="124460"/>
                  </a:lnTo>
                  <a:cubicBezTo>
                    <a:pt x="0" y="55880"/>
                    <a:pt x="55880" y="0"/>
                    <a:pt x="124460" y="0"/>
                  </a:cubicBezTo>
                  <a:lnTo>
                    <a:pt x="9603614" y="0"/>
                  </a:lnTo>
                  <a:cubicBezTo>
                    <a:pt x="9672194" y="0"/>
                    <a:pt x="9728074" y="55880"/>
                    <a:pt x="9728074" y="124460"/>
                  </a:cubicBezTo>
                  <a:lnTo>
                    <a:pt x="9728074" y="4708380"/>
                  </a:lnTo>
                  <a:cubicBezTo>
                    <a:pt x="9728074" y="4776960"/>
                    <a:pt x="9672194" y="4832840"/>
                    <a:pt x="9603614" y="4832840"/>
                  </a:cubicBezTo>
                  <a:close/>
                </a:path>
              </a:pathLst>
            </a:custGeom>
            <a:solidFill>
              <a:srgbClr val="FFFFFF"/>
            </a:solidFill>
          </p:spPr>
        </p:sp>
      </p:grpSp>
      <p:sp>
        <p:nvSpPr>
          <p:cNvPr id="8" name="Freeform 8"/>
          <p:cNvSpPr/>
          <p:nvPr/>
        </p:nvSpPr>
        <p:spPr>
          <a:xfrm flipH="1">
            <a:off x="13379131" y="5697655"/>
            <a:ext cx="2628231" cy="2635783"/>
          </a:xfrm>
          <a:custGeom>
            <a:avLst/>
            <a:gdLst/>
            <a:ahLst/>
            <a:cxnLst/>
            <a:rect l="l" t="t" r="r" b="b"/>
            <a:pathLst>
              <a:path w="2628231" h="2635783">
                <a:moveTo>
                  <a:pt x="2628231" y="0"/>
                </a:moveTo>
                <a:lnTo>
                  <a:pt x="0" y="0"/>
                </a:lnTo>
                <a:lnTo>
                  <a:pt x="0" y="2635783"/>
                </a:lnTo>
                <a:lnTo>
                  <a:pt x="2628231" y="2635783"/>
                </a:lnTo>
                <a:lnTo>
                  <a:pt x="2628231" y="0"/>
                </a:lnTo>
                <a:close/>
              </a:path>
            </a:pathLst>
          </a:custGeom>
          <a:blipFill>
            <a:blip r:embed="rId3"/>
            <a:stretch>
              <a:fillRect/>
            </a:stretch>
          </a:blipFill>
        </p:spPr>
      </p:sp>
      <p:grpSp>
        <p:nvGrpSpPr>
          <p:cNvPr id="9" name="Group 9"/>
          <p:cNvGrpSpPr/>
          <p:nvPr/>
        </p:nvGrpSpPr>
        <p:grpSpPr>
          <a:xfrm>
            <a:off x="4908869" y="3556226"/>
            <a:ext cx="8470263" cy="3174548"/>
            <a:chOff x="0" y="0"/>
            <a:chExt cx="11293684" cy="4232730"/>
          </a:xfrm>
        </p:grpSpPr>
        <p:sp>
          <p:nvSpPr>
            <p:cNvPr id="10" name="TextBox 10"/>
            <p:cNvSpPr txBox="1"/>
            <p:nvPr/>
          </p:nvSpPr>
          <p:spPr>
            <a:xfrm>
              <a:off x="0" y="0"/>
              <a:ext cx="11293684" cy="1605280"/>
            </a:xfrm>
            <a:prstGeom prst="rect">
              <a:avLst/>
            </a:prstGeom>
          </p:spPr>
          <p:txBody>
            <a:bodyPr lIns="0" tIns="0" rIns="0" bIns="0" rtlCol="0" anchor="t">
              <a:spAutoFit/>
            </a:bodyPr>
            <a:lstStyle/>
            <a:p>
              <a:pPr algn="ctr">
                <a:lnSpc>
                  <a:spcPts val="9480"/>
                </a:lnSpc>
              </a:pPr>
              <a:r>
                <a:rPr lang="en-US" sz="7900">
                  <a:solidFill>
                    <a:srgbClr val="0E2C4B"/>
                  </a:solidFill>
                  <a:latin typeface="Muli Ultra-Bold"/>
                </a:rPr>
                <a:t>Ada pertanyaan?</a:t>
              </a:r>
            </a:p>
          </p:txBody>
        </p:sp>
        <p:sp>
          <p:nvSpPr>
            <p:cNvPr id="11" name="TextBox 11"/>
            <p:cNvSpPr txBox="1"/>
            <p:nvPr/>
          </p:nvSpPr>
          <p:spPr>
            <a:xfrm>
              <a:off x="0" y="3752952"/>
              <a:ext cx="11293684" cy="487680"/>
            </a:xfrm>
            <a:prstGeom prst="rect">
              <a:avLst/>
            </a:prstGeom>
          </p:spPr>
          <p:txBody>
            <a:bodyPr lIns="0" tIns="0" rIns="0" bIns="0" rtlCol="0" anchor="t">
              <a:spAutoFit/>
            </a:bodyPr>
            <a:lstStyle/>
            <a:p>
              <a:pPr algn="ctr">
                <a:lnSpc>
                  <a:spcPts val="2879"/>
                </a:lnSpc>
              </a:pPr>
              <a:r>
                <a:rPr lang="en-US" sz="2400">
                  <a:solidFill>
                    <a:srgbClr val="0E2C4B"/>
                  </a:solidFill>
                  <a:latin typeface="Muli Semi-Bold"/>
                </a:rPr>
                <a:t>Kirim kepada kami! Semoga Anda belajar hal yang baru.</a:t>
              </a:r>
            </a:p>
          </p:txBody>
        </p:sp>
      </p:grpSp>
      <p:sp>
        <p:nvSpPr>
          <p:cNvPr id="12" name="Freeform 12"/>
          <p:cNvSpPr/>
          <p:nvPr/>
        </p:nvSpPr>
        <p:spPr>
          <a:xfrm>
            <a:off x="2470041" y="2784527"/>
            <a:ext cx="2223383" cy="771699"/>
          </a:xfrm>
          <a:custGeom>
            <a:avLst/>
            <a:gdLst/>
            <a:ahLst/>
            <a:cxnLst/>
            <a:rect l="l" t="t" r="r" b="b"/>
            <a:pathLst>
              <a:path w="2223383" h="771699">
                <a:moveTo>
                  <a:pt x="0" y="0"/>
                </a:moveTo>
                <a:lnTo>
                  <a:pt x="2223383" y="0"/>
                </a:lnTo>
                <a:lnTo>
                  <a:pt x="2223383" y="771699"/>
                </a:lnTo>
                <a:lnTo>
                  <a:pt x="0" y="771699"/>
                </a:lnTo>
                <a:lnTo>
                  <a:pt x="0" y="0"/>
                </a:lnTo>
                <a:close/>
              </a:path>
            </a:pathLst>
          </a:custGeom>
          <a:blipFill>
            <a:blip r:embed="rId2">
              <a:alphaModFix amt="21999"/>
            </a:blip>
            <a:stretch>
              <a:fillRect/>
            </a:stretch>
          </a:blipFill>
        </p:spPr>
      </p:sp>
      <p:sp>
        <p:nvSpPr>
          <p:cNvPr id="13" name="Freeform 13"/>
          <p:cNvSpPr/>
          <p:nvPr/>
        </p:nvSpPr>
        <p:spPr>
          <a:xfrm rot="-1251902">
            <a:off x="2297276" y="1924267"/>
            <a:ext cx="2945311" cy="1144990"/>
          </a:xfrm>
          <a:custGeom>
            <a:avLst/>
            <a:gdLst/>
            <a:ahLst/>
            <a:cxnLst/>
            <a:rect l="l" t="t" r="r" b="b"/>
            <a:pathLst>
              <a:path w="2945311" h="1144990">
                <a:moveTo>
                  <a:pt x="0" y="0"/>
                </a:moveTo>
                <a:lnTo>
                  <a:pt x="2945311" y="0"/>
                </a:lnTo>
                <a:lnTo>
                  <a:pt x="2945311" y="1144990"/>
                </a:lnTo>
                <a:lnTo>
                  <a:pt x="0" y="1144990"/>
                </a:lnTo>
                <a:lnTo>
                  <a:pt x="0" y="0"/>
                </a:lnTo>
                <a:close/>
              </a:path>
            </a:pathLst>
          </a:custGeom>
          <a:blipFill>
            <a:blip r:embed="rId4"/>
            <a:stretch>
              <a:fillRect/>
            </a:stretch>
          </a:blipFill>
        </p:spPr>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8320" y="531913"/>
            <a:ext cx="17670677" cy="9223174"/>
            <a:chOff x="0" y="0"/>
            <a:chExt cx="4654006" cy="2429149"/>
          </a:xfrm>
        </p:grpSpPr>
        <p:sp>
          <p:nvSpPr>
            <p:cNvPr id="3" name="Freeform 3"/>
            <p:cNvSpPr/>
            <p:nvPr/>
          </p:nvSpPr>
          <p:spPr>
            <a:xfrm>
              <a:off x="0" y="0"/>
              <a:ext cx="4654005" cy="2429149"/>
            </a:xfrm>
            <a:custGeom>
              <a:avLst/>
              <a:gdLst/>
              <a:ahLst/>
              <a:cxnLst/>
              <a:rect l="l" t="t" r="r" b="b"/>
              <a:pathLst>
                <a:path w="4654005" h="2429149">
                  <a:moveTo>
                    <a:pt x="22344" y="0"/>
                  </a:moveTo>
                  <a:lnTo>
                    <a:pt x="4631661" y="0"/>
                  </a:lnTo>
                  <a:cubicBezTo>
                    <a:pt x="4644001" y="0"/>
                    <a:pt x="4654005" y="10004"/>
                    <a:pt x="4654005" y="22344"/>
                  </a:cubicBezTo>
                  <a:lnTo>
                    <a:pt x="4654005" y="2406804"/>
                  </a:lnTo>
                  <a:cubicBezTo>
                    <a:pt x="4654005" y="2412730"/>
                    <a:pt x="4651651" y="2418414"/>
                    <a:pt x="4647461" y="2422604"/>
                  </a:cubicBezTo>
                  <a:cubicBezTo>
                    <a:pt x="4643270" y="2426795"/>
                    <a:pt x="4637587" y="2429149"/>
                    <a:pt x="4631661" y="2429149"/>
                  </a:cubicBezTo>
                  <a:lnTo>
                    <a:pt x="22344" y="2429149"/>
                  </a:lnTo>
                  <a:cubicBezTo>
                    <a:pt x="10004" y="2429149"/>
                    <a:pt x="0" y="2419145"/>
                    <a:pt x="0" y="2406804"/>
                  </a:cubicBezTo>
                  <a:lnTo>
                    <a:pt x="0" y="22344"/>
                  </a:lnTo>
                  <a:cubicBezTo>
                    <a:pt x="0" y="10004"/>
                    <a:pt x="10004" y="0"/>
                    <a:pt x="22344" y="0"/>
                  </a:cubicBezTo>
                  <a:close/>
                </a:path>
              </a:pathLst>
            </a:custGeom>
            <a:solidFill>
              <a:srgbClr val="FFF1D8"/>
            </a:solidFill>
            <a:ln cap="rnd">
              <a:noFill/>
              <a:prstDash val="solid"/>
              <a:round/>
            </a:ln>
          </p:spPr>
        </p:sp>
        <p:sp>
          <p:nvSpPr>
            <p:cNvPr id="4" name="TextBox 4"/>
            <p:cNvSpPr txBox="1"/>
            <p:nvPr/>
          </p:nvSpPr>
          <p:spPr>
            <a:xfrm>
              <a:off x="0" y="-38100"/>
              <a:ext cx="4654006" cy="2467249"/>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0105070" y="1990713"/>
            <a:ext cx="7404659" cy="8466866"/>
          </a:xfrm>
          <a:custGeom>
            <a:avLst/>
            <a:gdLst/>
            <a:ahLst/>
            <a:cxnLst/>
            <a:rect l="l" t="t" r="r" b="b"/>
            <a:pathLst>
              <a:path w="7404659" h="8466866">
                <a:moveTo>
                  <a:pt x="0" y="0"/>
                </a:moveTo>
                <a:lnTo>
                  <a:pt x="7404659" y="0"/>
                </a:lnTo>
                <a:lnTo>
                  <a:pt x="7404659" y="8466865"/>
                </a:lnTo>
                <a:lnTo>
                  <a:pt x="0" y="846686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9814135" y="1699777"/>
            <a:ext cx="581870" cy="581870"/>
          </a:xfrm>
          <a:custGeom>
            <a:avLst/>
            <a:gdLst/>
            <a:ahLst/>
            <a:cxnLst/>
            <a:rect l="l" t="t" r="r" b="b"/>
            <a:pathLst>
              <a:path w="581870" h="581870">
                <a:moveTo>
                  <a:pt x="0" y="0"/>
                </a:moveTo>
                <a:lnTo>
                  <a:pt x="581870" y="0"/>
                </a:lnTo>
                <a:lnTo>
                  <a:pt x="581870" y="581871"/>
                </a:lnTo>
                <a:lnTo>
                  <a:pt x="0" y="58187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7" name="Group 7"/>
          <p:cNvGrpSpPr/>
          <p:nvPr/>
        </p:nvGrpSpPr>
        <p:grpSpPr>
          <a:xfrm>
            <a:off x="1194675" y="1660084"/>
            <a:ext cx="1014372" cy="1014372"/>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2D8BBA"/>
              </a:solidFill>
              <a:prstDash val="lgDash"/>
              <a:miter/>
            </a:ln>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493"/>
                </a:lnSpc>
              </a:pPr>
              <a:endParaRPr/>
            </a:p>
          </p:txBody>
        </p:sp>
      </p:grpSp>
      <p:grpSp>
        <p:nvGrpSpPr>
          <p:cNvPr id="10" name="Group 10"/>
          <p:cNvGrpSpPr/>
          <p:nvPr/>
        </p:nvGrpSpPr>
        <p:grpSpPr>
          <a:xfrm>
            <a:off x="7569622" y="9258300"/>
            <a:ext cx="1574378" cy="1574378"/>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0E7658"/>
              </a:solidFill>
              <a:prstDash val="lgDash"/>
              <a:miter/>
            </a:ln>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493"/>
                </a:lnSpc>
              </a:pPr>
              <a:endParaRPr/>
            </a:p>
          </p:txBody>
        </p:sp>
      </p:grpSp>
      <p:sp>
        <p:nvSpPr>
          <p:cNvPr id="13" name="AutoShape 13"/>
          <p:cNvSpPr/>
          <p:nvPr/>
        </p:nvSpPr>
        <p:spPr>
          <a:xfrm>
            <a:off x="15217669" y="3739292"/>
            <a:ext cx="1748837" cy="0"/>
          </a:xfrm>
          <a:prstGeom prst="line">
            <a:avLst/>
          </a:prstGeom>
          <a:ln w="76200" cap="flat">
            <a:solidFill>
              <a:srgbClr val="0E7658"/>
            </a:solidFill>
            <a:prstDash val="lgDash"/>
            <a:headEnd type="none" w="sm" len="sm"/>
            <a:tailEnd type="none" w="sm" len="sm"/>
          </a:ln>
        </p:spPr>
      </p:sp>
      <p:grpSp>
        <p:nvGrpSpPr>
          <p:cNvPr id="14" name="Group 14"/>
          <p:cNvGrpSpPr/>
          <p:nvPr/>
        </p:nvGrpSpPr>
        <p:grpSpPr>
          <a:xfrm>
            <a:off x="14935555" y="-1387447"/>
            <a:ext cx="4061902" cy="4061902"/>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3D4B7"/>
            </a:solidFill>
          </p:spPr>
        </p:sp>
        <p:sp>
          <p:nvSpPr>
            <p:cNvPr id="16" name="TextBox 16"/>
            <p:cNvSpPr txBox="1"/>
            <p:nvPr/>
          </p:nvSpPr>
          <p:spPr>
            <a:xfrm>
              <a:off x="76200" y="19050"/>
              <a:ext cx="660400" cy="717550"/>
            </a:xfrm>
            <a:prstGeom prst="rect">
              <a:avLst/>
            </a:prstGeom>
          </p:spPr>
          <p:txBody>
            <a:bodyPr lIns="50800" tIns="50800" rIns="50800" bIns="50800" rtlCol="0" anchor="ctr"/>
            <a:lstStyle/>
            <a:p>
              <a:pPr algn="ctr">
                <a:lnSpc>
                  <a:spcPts val="3551"/>
                </a:lnSpc>
              </a:pPr>
              <a:endParaRPr/>
            </a:p>
          </p:txBody>
        </p:sp>
      </p:grpSp>
      <p:sp>
        <p:nvSpPr>
          <p:cNvPr id="17" name="TextBox 17"/>
          <p:cNvSpPr txBox="1"/>
          <p:nvPr/>
        </p:nvSpPr>
        <p:spPr>
          <a:xfrm>
            <a:off x="2870826" y="2076438"/>
            <a:ext cx="6577018" cy="3411435"/>
          </a:xfrm>
          <a:prstGeom prst="rect">
            <a:avLst/>
          </a:prstGeom>
        </p:spPr>
        <p:txBody>
          <a:bodyPr lIns="0" tIns="0" rIns="0" bIns="0" rtlCol="0" anchor="t">
            <a:spAutoFit/>
          </a:bodyPr>
          <a:lstStyle/>
          <a:p>
            <a:pPr>
              <a:lnSpc>
                <a:spcPts val="13289"/>
              </a:lnSpc>
            </a:pPr>
            <a:r>
              <a:rPr lang="en-US" sz="12419">
                <a:solidFill>
                  <a:srgbClr val="0E7658"/>
                </a:solidFill>
                <a:latin typeface="Muli Semi-Bold"/>
              </a:rPr>
              <a:t>TERIMA KASIH</a:t>
            </a:r>
          </a:p>
        </p:txBody>
      </p:sp>
      <p:grpSp>
        <p:nvGrpSpPr>
          <p:cNvPr id="18" name="Group 18"/>
          <p:cNvGrpSpPr/>
          <p:nvPr/>
        </p:nvGrpSpPr>
        <p:grpSpPr>
          <a:xfrm>
            <a:off x="178095" y="8801727"/>
            <a:ext cx="4061902" cy="4061902"/>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3D4B7"/>
            </a:solidFill>
          </p:spPr>
        </p:sp>
        <p:sp>
          <p:nvSpPr>
            <p:cNvPr id="20" name="TextBox 20"/>
            <p:cNvSpPr txBox="1"/>
            <p:nvPr/>
          </p:nvSpPr>
          <p:spPr>
            <a:xfrm>
              <a:off x="76200" y="19050"/>
              <a:ext cx="660400" cy="717550"/>
            </a:xfrm>
            <a:prstGeom prst="rect">
              <a:avLst/>
            </a:prstGeom>
          </p:spPr>
          <p:txBody>
            <a:bodyPr lIns="50800" tIns="50800" rIns="50800" bIns="50800" rtlCol="0" anchor="ctr"/>
            <a:lstStyle/>
            <a:p>
              <a:pPr algn="ctr">
                <a:lnSpc>
                  <a:spcPts val="3551"/>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E7DFF"/>
        </a:solidFill>
        <a:effectLst/>
      </p:bgPr>
    </p:bg>
    <p:spTree>
      <p:nvGrpSpPr>
        <p:cNvPr id="1" name=""/>
        <p:cNvGrpSpPr/>
        <p:nvPr/>
      </p:nvGrpSpPr>
      <p:grpSpPr>
        <a:xfrm>
          <a:off x="0" y="0"/>
          <a:ext cx="0" cy="0"/>
          <a:chOff x="0" y="0"/>
          <a:chExt cx="0" cy="0"/>
        </a:xfrm>
      </p:grpSpPr>
      <p:grpSp>
        <p:nvGrpSpPr>
          <p:cNvPr id="2" name="Group 2"/>
          <p:cNvGrpSpPr/>
          <p:nvPr/>
        </p:nvGrpSpPr>
        <p:grpSpPr>
          <a:xfrm>
            <a:off x="670884" y="600869"/>
            <a:ext cx="16946233" cy="9223174"/>
            <a:chOff x="0" y="0"/>
            <a:chExt cx="4463205" cy="2429149"/>
          </a:xfrm>
          <a:solidFill>
            <a:srgbClr val="F7F7F7"/>
          </a:solidFill>
        </p:grpSpPr>
        <p:sp>
          <p:nvSpPr>
            <p:cNvPr id="3" name="Freeform 3"/>
            <p:cNvSpPr/>
            <p:nvPr/>
          </p:nvSpPr>
          <p:spPr>
            <a:xfrm>
              <a:off x="0" y="0"/>
              <a:ext cx="4463205" cy="2429149"/>
            </a:xfrm>
            <a:custGeom>
              <a:avLst/>
              <a:gdLst/>
              <a:ahLst/>
              <a:cxnLst/>
              <a:rect l="l" t="t" r="r" b="b"/>
              <a:pathLst>
                <a:path w="4463205" h="2429149">
                  <a:moveTo>
                    <a:pt x="23299" y="0"/>
                  </a:moveTo>
                  <a:lnTo>
                    <a:pt x="4439906" y="0"/>
                  </a:lnTo>
                  <a:cubicBezTo>
                    <a:pt x="4452774" y="0"/>
                    <a:pt x="4463205" y="10432"/>
                    <a:pt x="4463205" y="23299"/>
                  </a:cubicBezTo>
                  <a:lnTo>
                    <a:pt x="4463205" y="2405849"/>
                  </a:lnTo>
                  <a:cubicBezTo>
                    <a:pt x="4463205" y="2418717"/>
                    <a:pt x="4452774" y="2429149"/>
                    <a:pt x="4439906" y="2429149"/>
                  </a:cubicBezTo>
                  <a:lnTo>
                    <a:pt x="23299" y="2429149"/>
                  </a:lnTo>
                  <a:cubicBezTo>
                    <a:pt x="10432" y="2429149"/>
                    <a:pt x="0" y="2418717"/>
                    <a:pt x="0" y="2405849"/>
                  </a:cubicBezTo>
                  <a:lnTo>
                    <a:pt x="0" y="23299"/>
                  </a:lnTo>
                  <a:cubicBezTo>
                    <a:pt x="0" y="10432"/>
                    <a:pt x="10432" y="0"/>
                    <a:pt x="23299" y="0"/>
                  </a:cubicBezTo>
                  <a:close/>
                </a:path>
              </a:pathLst>
            </a:custGeom>
            <a:grpFill/>
            <a:ln cap="rnd">
              <a:noFill/>
              <a:prstDash val="solid"/>
              <a:round/>
            </a:ln>
          </p:spPr>
        </p:sp>
        <p:sp>
          <p:nvSpPr>
            <p:cNvPr id="4" name="TextBox 4"/>
            <p:cNvSpPr txBox="1"/>
            <p:nvPr/>
          </p:nvSpPr>
          <p:spPr>
            <a:xfrm>
              <a:off x="0" y="-38100"/>
              <a:ext cx="4463205" cy="2467249"/>
            </a:xfrm>
            <a:prstGeom prst="rect">
              <a:avLst/>
            </a:prstGeom>
            <a:grpFill/>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33549" y="4634805"/>
            <a:ext cx="16220901" cy="3939540"/>
          </a:xfrm>
          <a:prstGeom prst="rect">
            <a:avLst/>
          </a:prstGeom>
        </p:spPr>
        <p:txBody>
          <a:bodyPr lIns="0" tIns="0" rIns="0" bIns="0" rtlCol="0" anchor="t">
            <a:spAutoFit/>
          </a:bodyPr>
          <a:lstStyle/>
          <a:p>
            <a:pPr marL="0" lvl="0" indent="0" algn="just">
              <a:spcBef>
                <a:spcPct val="0"/>
              </a:spcBef>
              <a:spcAft>
                <a:spcPts val="1200"/>
              </a:spcAft>
            </a:pPr>
            <a:r>
              <a:rPr lang="en-US" sz="3200" dirty="0">
                <a:solidFill>
                  <a:srgbClr val="000000"/>
                </a:solidFill>
                <a:latin typeface="Sniglet"/>
              </a:rPr>
              <a:t>Internal sorting </a:t>
            </a:r>
            <a:r>
              <a:rPr lang="en-US" sz="3200" dirty="0" err="1">
                <a:solidFill>
                  <a:srgbClr val="000000"/>
                </a:solidFill>
                <a:latin typeface="Sniglet"/>
              </a:rPr>
              <a:t>adalah</a:t>
            </a:r>
            <a:r>
              <a:rPr lang="en-US" sz="3200" dirty="0">
                <a:solidFill>
                  <a:srgbClr val="000000"/>
                </a:solidFill>
                <a:latin typeface="Sniglet"/>
              </a:rPr>
              <a:t> proses </a:t>
            </a:r>
            <a:r>
              <a:rPr lang="en-US" sz="3200" dirty="0" err="1">
                <a:solidFill>
                  <a:srgbClr val="000000"/>
                </a:solidFill>
                <a:latin typeface="Sniglet"/>
              </a:rPr>
              <a:t>pengurutan</a:t>
            </a:r>
            <a:r>
              <a:rPr lang="en-US" sz="3200" dirty="0">
                <a:solidFill>
                  <a:srgbClr val="000000"/>
                </a:solidFill>
                <a:latin typeface="Sniglet"/>
              </a:rPr>
              <a:t> data </a:t>
            </a:r>
            <a:r>
              <a:rPr lang="en-US" sz="3200" dirty="0" err="1">
                <a:solidFill>
                  <a:srgbClr val="000000"/>
                </a:solidFill>
                <a:latin typeface="Sniglet"/>
              </a:rPr>
              <a:t>dengan</a:t>
            </a:r>
            <a:r>
              <a:rPr lang="en-US" sz="3200" dirty="0">
                <a:solidFill>
                  <a:srgbClr val="000000"/>
                </a:solidFill>
                <a:latin typeface="Sniglet"/>
              </a:rPr>
              <a:t> </a:t>
            </a:r>
            <a:r>
              <a:rPr lang="en-US" sz="3200" dirty="0" err="1">
                <a:solidFill>
                  <a:srgbClr val="000000"/>
                </a:solidFill>
                <a:latin typeface="Sniglet"/>
              </a:rPr>
              <a:t>seluruh</a:t>
            </a:r>
            <a:r>
              <a:rPr lang="en-US" sz="3200" dirty="0">
                <a:solidFill>
                  <a:srgbClr val="000000"/>
                </a:solidFill>
                <a:latin typeface="Sniglet"/>
              </a:rPr>
              <a:t> data yang </a:t>
            </a:r>
            <a:r>
              <a:rPr lang="en-US" sz="3200" dirty="0" err="1">
                <a:solidFill>
                  <a:srgbClr val="000000"/>
                </a:solidFill>
                <a:latin typeface="Sniglet"/>
              </a:rPr>
              <a:t>akan</a:t>
            </a:r>
            <a:r>
              <a:rPr lang="en-US" sz="3200" dirty="0">
                <a:solidFill>
                  <a:srgbClr val="000000"/>
                </a:solidFill>
                <a:latin typeface="Sniglet"/>
              </a:rPr>
              <a:t> </a:t>
            </a:r>
            <a:r>
              <a:rPr lang="en-US" sz="3200" dirty="0" err="1">
                <a:solidFill>
                  <a:srgbClr val="000000"/>
                </a:solidFill>
                <a:latin typeface="Sniglet"/>
              </a:rPr>
              <a:t>diolah</a:t>
            </a:r>
            <a:r>
              <a:rPr lang="en-US" sz="3200" dirty="0">
                <a:solidFill>
                  <a:srgbClr val="000000"/>
                </a:solidFill>
                <a:latin typeface="Sniglet"/>
              </a:rPr>
              <a:t> </a:t>
            </a:r>
            <a:r>
              <a:rPr lang="en-US" sz="3200" dirty="0" err="1">
                <a:solidFill>
                  <a:srgbClr val="000000"/>
                </a:solidFill>
                <a:latin typeface="Sniglet"/>
              </a:rPr>
              <a:t>berada</a:t>
            </a:r>
            <a:r>
              <a:rPr lang="en-US" sz="3200" dirty="0">
                <a:solidFill>
                  <a:srgbClr val="000000"/>
                </a:solidFill>
                <a:latin typeface="Sniglet"/>
              </a:rPr>
              <a:t> di RAM (Random Access Memory). </a:t>
            </a:r>
            <a:r>
              <a:rPr lang="en-US" sz="3200" dirty="0" err="1">
                <a:solidFill>
                  <a:srgbClr val="000000"/>
                </a:solidFill>
                <a:latin typeface="Sniglet"/>
              </a:rPr>
              <a:t>Pendekatan</a:t>
            </a:r>
            <a:r>
              <a:rPr lang="en-US" sz="3200" dirty="0">
                <a:solidFill>
                  <a:srgbClr val="000000"/>
                </a:solidFill>
                <a:latin typeface="Sniglet"/>
              </a:rPr>
              <a:t> </a:t>
            </a:r>
            <a:r>
              <a:rPr lang="en-US" sz="3200" dirty="0" err="1">
                <a:solidFill>
                  <a:srgbClr val="000000"/>
                </a:solidFill>
                <a:latin typeface="Sniglet"/>
              </a:rPr>
              <a:t>ini</a:t>
            </a:r>
            <a:r>
              <a:rPr lang="en-US" sz="3200" dirty="0">
                <a:solidFill>
                  <a:srgbClr val="000000"/>
                </a:solidFill>
                <a:latin typeface="Sniglet"/>
              </a:rPr>
              <a:t> </a:t>
            </a:r>
            <a:r>
              <a:rPr lang="en-US" sz="3200" dirty="0" err="1">
                <a:solidFill>
                  <a:srgbClr val="000000"/>
                </a:solidFill>
                <a:latin typeface="Sniglet"/>
              </a:rPr>
              <a:t>digunakan</a:t>
            </a:r>
            <a:r>
              <a:rPr lang="en-US" sz="3200" dirty="0">
                <a:solidFill>
                  <a:srgbClr val="000000"/>
                </a:solidFill>
                <a:latin typeface="Sniglet"/>
              </a:rPr>
              <a:t>, </a:t>
            </a:r>
            <a:r>
              <a:rPr lang="en-US" sz="3200" dirty="0" err="1">
                <a:solidFill>
                  <a:srgbClr val="000000"/>
                </a:solidFill>
                <a:latin typeface="Sniglet"/>
              </a:rPr>
              <a:t>jika</a:t>
            </a:r>
            <a:r>
              <a:rPr lang="en-US" sz="3200" dirty="0">
                <a:solidFill>
                  <a:srgbClr val="000000"/>
                </a:solidFill>
                <a:latin typeface="Sniglet"/>
              </a:rPr>
              <a:t> data </a:t>
            </a:r>
            <a:r>
              <a:rPr lang="en-US" sz="3200" dirty="0" err="1">
                <a:solidFill>
                  <a:srgbClr val="000000"/>
                </a:solidFill>
                <a:latin typeface="Sniglet"/>
              </a:rPr>
              <a:t>tidak</a:t>
            </a:r>
            <a:r>
              <a:rPr lang="en-US" sz="3200" dirty="0">
                <a:solidFill>
                  <a:srgbClr val="000000"/>
                </a:solidFill>
                <a:latin typeface="Sniglet"/>
              </a:rPr>
              <a:t> </a:t>
            </a:r>
            <a:r>
              <a:rPr lang="en-US" sz="3200" dirty="0" err="1">
                <a:solidFill>
                  <a:srgbClr val="000000"/>
                </a:solidFill>
                <a:latin typeface="Sniglet"/>
              </a:rPr>
              <a:t>terlalu</a:t>
            </a:r>
            <a:r>
              <a:rPr lang="en-US" sz="3200" dirty="0">
                <a:solidFill>
                  <a:srgbClr val="000000"/>
                </a:solidFill>
                <a:latin typeface="Sniglet"/>
              </a:rPr>
              <a:t> </a:t>
            </a:r>
            <a:r>
              <a:rPr lang="en-US" sz="3200" dirty="0" err="1">
                <a:solidFill>
                  <a:srgbClr val="000000"/>
                </a:solidFill>
                <a:latin typeface="Sniglet"/>
              </a:rPr>
              <a:t>banyak</a:t>
            </a:r>
            <a:r>
              <a:rPr lang="en-US" sz="3200" dirty="0">
                <a:solidFill>
                  <a:srgbClr val="000000"/>
                </a:solidFill>
                <a:latin typeface="Sniglet"/>
              </a:rPr>
              <a:t> </a:t>
            </a:r>
            <a:r>
              <a:rPr lang="en-US" sz="3200" dirty="0" err="1">
                <a:solidFill>
                  <a:srgbClr val="000000"/>
                </a:solidFill>
                <a:latin typeface="Sniglet"/>
              </a:rPr>
              <a:t>maka</a:t>
            </a:r>
            <a:r>
              <a:rPr lang="en-US" sz="3200" dirty="0">
                <a:solidFill>
                  <a:srgbClr val="000000"/>
                </a:solidFill>
                <a:latin typeface="Sniglet"/>
              </a:rPr>
              <a:t> </a:t>
            </a:r>
            <a:r>
              <a:rPr lang="en-US" sz="3200" dirty="0" err="1">
                <a:solidFill>
                  <a:srgbClr val="000000"/>
                </a:solidFill>
                <a:latin typeface="Sniglet"/>
              </a:rPr>
              <a:t>semua</a:t>
            </a:r>
            <a:r>
              <a:rPr lang="en-US" sz="3200" dirty="0">
                <a:solidFill>
                  <a:srgbClr val="000000"/>
                </a:solidFill>
                <a:latin typeface="Sniglet"/>
              </a:rPr>
              <a:t> data </a:t>
            </a:r>
            <a:r>
              <a:rPr lang="en-US" sz="3200" dirty="0" err="1">
                <a:solidFill>
                  <a:srgbClr val="000000"/>
                </a:solidFill>
                <a:latin typeface="Sniglet"/>
              </a:rPr>
              <a:t>dapat</a:t>
            </a:r>
            <a:r>
              <a:rPr lang="en-US" sz="3200" dirty="0">
                <a:solidFill>
                  <a:srgbClr val="000000"/>
                </a:solidFill>
                <a:latin typeface="Sniglet"/>
              </a:rPr>
              <a:t> </a:t>
            </a:r>
            <a:r>
              <a:rPr lang="en-US" sz="3200" dirty="0" err="1">
                <a:solidFill>
                  <a:srgbClr val="000000"/>
                </a:solidFill>
                <a:latin typeface="Sniglet"/>
              </a:rPr>
              <a:t>ditampung</a:t>
            </a:r>
            <a:r>
              <a:rPr lang="en-US" sz="3200" dirty="0">
                <a:solidFill>
                  <a:srgbClr val="000000"/>
                </a:solidFill>
                <a:latin typeface="Sniglet"/>
              </a:rPr>
              <a:t> di RAM. </a:t>
            </a:r>
            <a:r>
              <a:rPr lang="en-US" sz="3200" dirty="0" err="1">
                <a:solidFill>
                  <a:srgbClr val="000000"/>
                </a:solidFill>
                <a:latin typeface="Sniglet"/>
              </a:rPr>
              <a:t>Eksternal</a:t>
            </a:r>
            <a:r>
              <a:rPr lang="en-US" sz="3200" dirty="0">
                <a:solidFill>
                  <a:srgbClr val="000000"/>
                </a:solidFill>
                <a:latin typeface="Sniglet"/>
              </a:rPr>
              <a:t> sorting </a:t>
            </a:r>
            <a:r>
              <a:rPr lang="en-US" sz="3200" dirty="0" err="1">
                <a:solidFill>
                  <a:srgbClr val="000000"/>
                </a:solidFill>
                <a:latin typeface="Sniglet"/>
              </a:rPr>
              <a:t>adalah</a:t>
            </a:r>
            <a:r>
              <a:rPr lang="en-US" sz="3200" dirty="0">
                <a:solidFill>
                  <a:srgbClr val="000000"/>
                </a:solidFill>
                <a:latin typeface="Sniglet"/>
              </a:rPr>
              <a:t> proses </a:t>
            </a:r>
            <a:r>
              <a:rPr lang="en-US" sz="3200" dirty="0" err="1">
                <a:solidFill>
                  <a:srgbClr val="000000"/>
                </a:solidFill>
                <a:latin typeface="Sniglet"/>
              </a:rPr>
              <a:t>pengurutan</a:t>
            </a:r>
            <a:r>
              <a:rPr lang="en-US" sz="3200" dirty="0">
                <a:solidFill>
                  <a:srgbClr val="000000"/>
                </a:solidFill>
                <a:latin typeface="Sniglet"/>
              </a:rPr>
              <a:t> data </a:t>
            </a:r>
            <a:r>
              <a:rPr lang="en-US" sz="3200" dirty="0" err="1">
                <a:solidFill>
                  <a:srgbClr val="000000"/>
                </a:solidFill>
                <a:latin typeface="Sniglet"/>
              </a:rPr>
              <a:t>dengan</a:t>
            </a:r>
            <a:r>
              <a:rPr lang="en-US" sz="3200" dirty="0">
                <a:solidFill>
                  <a:srgbClr val="000000"/>
                </a:solidFill>
                <a:latin typeface="Sniglet"/>
              </a:rPr>
              <a:t> </a:t>
            </a:r>
            <a:r>
              <a:rPr lang="en-US" sz="3200" dirty="0" err="1">
                <a:solidFill>
                  <a:srgbClr val="000000"/>
                </a:solidFill>
                <a:latin typeface="Sniglet"/>
              </a:rPr>
              <a:t>sejumlah</a:t>
            </a:r>
            <a:r>
              <a:rPr lang="en-US" sz="3200" dirty="0">
                <a:solidFill>
                  <a:srgbClr val="000000"/>
                </a:solidFill>
                <a:latin typeface="Sniglet"/>
              </a:rPr>
              <a:t> data </a:t>
            </a:r>
            <a:r>
              <a:rPr lang="en-US" sz="3200" dirty="0" err="1">
                <a:solidFill>
                  <a:srgbClr val="000000"/>
                </a:solidFill>
                <a:latin typeface="Sniglet"/>
              </a:rPr>
              <a:t>berada</a:t>
            </a:r>
            <a:r>
              <a:rPr lang="en-US" sz="3200" dirty="0">
                <a:solidFill>
                  <a:srgbClr val="000000"/>
                </a:solidFill>
                <a:latin typeface="Sniglet"/>
              </a:rPr>
              <a:t> pada RAM dan </a:t>
            </a:r>
            <a:r>
              <a:rPr lang="en-US" sz="3200" dirty="0" err="1">
                <a:solidFill>
                  <a:srgbClr val="000000"/>
                </a:solidFill>
                <a:latin typeface="Sniglet"/>
              </a:rPr>
              <a:t>selebihnya</a:t>
            </a:r>
            <a:r>
              <a:rPr lang="en-US" sz="3200" dirty="0">
                <a:solidFill>
                  <a:srgbClr val="000000"/>
                </a:solidFill>
                <a:latin typeface="Sniglet"/>
              </a:rPr>
              <a:t> </a:t>
            </a:r>
            <a:r>
              <a:rPr lang="en-US" sz="3200" dirty="0" err="1">
                <a:solidFill>
                  <a:srgbClr val="000000"/>
                </a:solidFill>
                <a:latin typeface="Sniglet"/>
              </a:rPr>
              <a:t>berada</a:t>
            </a:r>
            <a:r>
              <a:rPr lang="en-US" sz="3200" dirty="0">
                <a:solidFill>
                  <a:srgbClr val="000000"/>
                </a:solidFill>
                <a:latin typeface="Sniglet"/>
              </a:rPr>
              <a:t> pada </a:t>
            </a:r>
            <a:r>
              <a:rPr lang="en-US" sz="3200" dirty="0" err="1">
                <a:solidFill>
                  <a:srgbClr val="000000"/>
                </a:solidFill>
                <a:latin typeface="Sniglet"/>
              </a:rPr>
              <a:t>memori</a:t>
            </a:r>
            <a:r>
              <a:rPr lang="en-US" sz="3200" dirty="0">
                <a:solidFill>
                  <a:srgbClr val="000000"/>
                </a:solidFill>
                <a:latin typeface="Sniglet"/>
              </a:rPr>
              <a:t> seconder, </a:t>
            </a:r>
            <a:r>
              <a:rPr lang="en-US" sz="3200" dirty="0" err="1">
                <a:solidFill>
                  <a:srgbClr val="000000"/>
                </a:solidFill>
                <a:latin typeface="Sniglet"/>
              </a:rPr>
              <a:t>seperti</a:t>
            </a:r>
            <a:r>
              <a:rPr lang="en-US" sz="3200" dirty="0">
                <a:solidFill>
                  <a:srgbClr val="000000"/>
                </a:solidFill>
                <a:latin typeface="Sniglet"/>
              </a:rPr>
              <a:t> pada </a:t>
            </a:r>
            <a:r>
              <a:rPr lang="en-US" sz="3200" dirty="0" err="1">
                <a:solidFill>
                  <a:srgbClr val="000000"/>
                </a:solidFill>
                <a:latin typeface="Sniglet"/>
              </a:rPr>
              <a:t>hardisk</a:t>
            </a:r>
            <a:r>
              <a:rPr lang="en-US" sz="3200" dirty="0">
                <a:solidFill>
                  <a:srgbClr val="000000"/>
                </a:solidFill>
                <a:latin typeface="Sniglet"/>
              </a:rPr>
              <a:t>. Hal </a:t>
            </a:r>
            <a:r>
              <a:rPr lang="en-US" sz="3200" dirty="0" err="1">
                <a:solidFill>
                  <a:srgbClr val="000000"/>
                </a:solidFill>
                <a:latin typeface="Sniglet"/>
              </a:rPr>
              <a:t>ini</a:t>
            </a:r>
            <a:r>
              <a:rPr lang="en-US" sz="3200" dirty="0">
                <a:solidFill>
                  <a:srgbClr val="000000"/>
                </a:solidFill>
                <a:latin typeface="Sniglet"/>
              </a:rPr>
              <a:t> </a:t>
            </a:r>
            <a:r>
              <a:rPr lang="en-US" sz="3200" dirty="0" err="1">
                <a:solidFill>
                  <a:srgbClr val="000000"/>
                </a:solidFill>
                <a:latin typeface="Sniglet"/>
              </a:rPr>
              <a:t>karena</a:t>
            </a:r>
            <a:r>
              <a:rPr lang="en-US" sz="3200" dirty="0">
                <a:solidFill>
                  <a:srgbClr val="000000"/>
                </a:solidFill>
                <a:latin typeface="Sniglet"/>
              </a:rPr>
              <a:t> data </a:t>
            </a:r>
            <a:r>
              <a:rPr lang="en-US" sz="3200" dirty="0" err="1">
                <a:solidFill>
                  <a:srgbClr val="000000"/>
                </a:solidFill>
                <a:latin typeface="Sniglet"/>
              </a:rPr>
              <a:t>terlalu</a:t>
            </a:r>
            <a:r>
              <a:rPr lang="en-US" sz="3200" dirty="0">
                <a:solidFill>
                  <a:srgbClr val="000000"/>
                </a:solidFill>
                <a:latin typeface="Sniglet"/>
              </a:rPr>
              <a:t> </a:t>
            </a:r>
            <a:r>
              <a:rPr lang="en-US" sz="3200" dirty="0" err="1">
                <a:solidFill>
                  <a:srgbClr val="000000"/>
                </a:solidFill>
                <a:latin typeface="Sniglet"/>
              </a:rPr>
              <a:t>banyak</a:t>
            </a:r>
            <a:r>
              <a:rPr lang="en-US" sz="3200" dirty="0">
                <a:solidFill>
                  <a:srgbClr val="000000"/>
                </a:solidFill>
                <a:latin typeface="Sniglet"/>
              </a:rPr>
              <a:t> </a:t>
            </a:r>
            <a:r>
              <a:rPr lang="en-US" sz="3200" dirty="0" err="1">
                <a:solidFill>
                  <a:srgbClr val="000000"/>
                </a:solidFill>
                <a:latin typeface="Sniglet"/>
              </a:rPr>
              <a:t>sehingga</a:t>
            </a:r>
            <a:r>
              <a:rPr lang="en-US" sz="3200" dirty="0">
                <a:solidFill>
                  <a:srgbClr val="000000"/>
                </a:solidFill>
                <a:latin typeface="Sniglet"/>
              </a:rPr>
              <a:t> RAM </a:t>
            </a:r>
            <a:r>
              <a:rPr lang="en-US" sz="3200" dirty="0" err="1">
                <a:solidFill>
                  <a:srgbClr val="000000"/>
                </a:solidFill>
                <a:latin typeface="Sniglet"/>
              </a:rPr>
              <a:t>tidak</a:t>
            </a:r>
            <a:r>
              <a:rPr lang="en-US" sz="3200" dirty="0">
                <a:solidFill>
                  <a:srgbClr val="000000"/>
                </a:solidFill>
                <a:latin typeface="Sniglet"/>
              </a:rPr>
              <a:t> </a:t>
            </a:r>
            <a:r>
              <a:rPr lang="en-US" sz="3200" dirty="0" err="1">
                <a:solidFill>
                  <a:srgbClr val="000000"/>
                </a:solidFill>
                <a:latin typeface="Sniglet"/>
              </a:rPr>
              <a:t>dapat</a:t>
            </a:r>
            <a:r>
              <a:rPr lang="en-US" sz="3200" dirty="0">
                <a:solidFill>
                  <a:srgbClr val="000000"/>
                </a:solidFill>
                <a:latin typeface="Sniglet"/>
              </a:rPr>
              <a:t> </a:t>
            </a:r>
            <a:r>
              <a:rPr lang="en-US" sz="3200" dirty="0" err="1">
                <a:solidFill>
                  <a:srgbClr val="000000"/>
                </a:solidFill>
                <a:latin typeface="Sniglet"/>
              </a:rPr>
              <a:t>menampung</a:t>
            </a:r>
            <a:r>
              <a:rPr lang="en-US" sz="3200" dirty="0">
                <a:solidFill>
                  <a:srgbClr val="000000"/>
                </a:solidFill>
                <a:latin typeface="Sniglet"/>
              </a:rPr>
              <a:t> </a:t>
            </a:r>
            <a:r>
              <a:rPr lang="en-US" sz="3200" dirty="0" err="1">
                <a:solidFill>
                  <a:srgbClr val="000000"/>
                </a:solidFill>
                <a:latin typeface="Sniglet"/>
              </a:rPr>
              <a:t>seluruh</a:t>
            </a:r>
            <a:r>
              <a:rPr lang="en-US" sz="3200" dirty="0">
                <a:solidFill>
                  <a:srgbClr val="000000"/>
                </a:solidFill>
                <a:latin typeface="Sniglet"/>
              </a:rPr>
              <a:t> data yang </a:t>
            </a:r>
            <a:r>
              <a:rPr lang="en-US" sz="3200" dirty="0" err="1">
                <a:solidFill>
                  <a:srgbClr val="000000"/>
                </a:solidFill>
                <a:latin typeface="Sniglet"/>
              </a:rPr>
              <a:t>akan</a:t>
            </a:r>
            <a:r>
              <a:rPr lang="en-US" sz="3200" dirty="0">
                <a:solidFill>
                  <a:srgbClr val="000000"/>
                </a:solidFill>
                <a:latin typeface="Sniglet"/>
              </a:rPr>
              <a:t> </a:t>
            </a:r>
            <a:r>
              <a:rPr lang="en-US" sz="3200" dirty="0" err="1">
                <a:solidFill>
                  <a:srgbClr val="000000"/>
                </a:solidFill>
                <a:latin typeface="Sniglet"/>
              </a:rPr>
              <a:t>diproses</a:t>
            </a:r>
            <a:r>
              <a:rPr lang="en-US" sz="3200" dirty="0">
                <a:solidFill>
                  <a:srgbClr val="000000"/>
                </a:solidFill>
                <a:latin typeface="Sniglet"/>
              </a:rPr>
              <a:t>. </a:t>
            </a:r>
            <a:r>
              <a:rPr lang="en-US" sz="3200" dirty="0" err="1">
                <a:solidFill>
                  <a:srgbClr val="000000"/>
                </a:solidFill>
                <a:latin typeface="Sniglet"/>
              </a:rPr>
              <a:t>Algoritma</a:t>
            </a:r>
            <a:r>
              <a:rPr lang="en-US" sz="3200" dirty="0">
                <a:solidFill>
                  <a:srgbClr val="000000"/>
                </a:solidFill>
                <a:latin typeface="Sniglet"/>
              </a:rPr>
              <a:t> </a:t>
            </a:r>
            <a:r>
              <a:rPr lang="en-US" sz="3200" dirty="0" err="1">
                <a:solidFill>
                  <a:srgbClr val="000000"/>
                </a:solidFill>
                <a:latin typeface="Sniglet"/>
              </a:rPr>
              <a:t>pengurutan</a:t>
            </a:r>
            <a:r>
              <a:rPr lang="en-US" sz="3200" dirty="0">
                <a:solidFill>
                  <a:srgbClr val="000000"/>
                </a:solidFill>
                <a:latin typeface="Sniglet"/>
              </a:rPr>
              <a:t> yang </a:t>
            </a:r>
            <a:r>
              <a:rPr lang="en-US" sz="3200" dirty="0" err="1">
                <a:solidFill>
                  <a:srgbClr val="000000"/>
                </a:solidFill>
                <a:latin typeface="Sniglet"/>
              </a:rPr>
              <a:t>dibahas</a:t>
            </a:r>
            <a:r>
              <a:rPr lang="en-US" sz="3200" dirty="0">
                <a:solidFill>
                  <a:srgbClr val="000000"/>
                </a:solidFill>
                <a:latin typeface="Sniglet"/>
              </a:rPr>
              <a:t> pada </a:t>
            </a:r>
            <a:r>
              <a:rPr lang="en-US" sz="3200" dirty="0" err="1">
                <a:solidFill>
                  <a:srgbClr val="000000"/>
                </a:solidFill>
                <a:latin typeface="Sniglet"/>
              </a:rPr>
              <a:t>bab</a:t>
            </a:r>
            <a:r>
              <a:rPr lang="en-US" sz="3200" dirty="0">
                <a:solidFill>
                  <a:srgbClr val="000000"/>
                </a:solidFill>
                <a:latin typeface="Sniglet"/>
              </a:rPr>
              <a:t> </a:t>
            </a:r>
            <a:r>
              <a:rPr lang="en-US" sz="3200" dirty="0" err="1">
                <a:solidFill>
                  <a:srgbClr val="000000"/>
                </a:solidFill>
                <a:latin typeface="Sniglet"/>
              </a:rPr>
              <a:t>ini</a:t>
            </a:r>
            <a:r>
              <a:rPr lang="en-US" sz="3200" dirty="0">
                <a:solidFill>
                  <a:srgbClr val="000000"/>
                </a:solidFill>
                <a:latin typeface="Sniglet"/>
              </a:rPr>
              <a:t> </a:t>
            </a:r>
            <a:r>
              <a:rPr lang="en-US" sz="3200" dirty="0" err="1">
                <a:solidFill>
                  <a:srgbClr val="000000"/>
                </a:solidFill>
                <a:latin typeface="Sniglet"/>
              </a:rPr>
              <a:t>mencakup</a:t>
            </a:r>
            <a:r>
              <a:rPr lang="en-US" sz="3200" dirty="0">
                <a:solidFill>
                  <a:srgbClr val="000000"/>
                </a:solidFill>
                <a:latin typeface="Sniglet"/>
              </a:rPr>
              <a:t> Bubble Sort, Selection Sort, Insertion Sort, Shell Sort, Heap Sort, Merge Sort, Quick Sort.</a:t>
            </a:r>
          </a:p>
        </p:txBody>
      </p:sp>
      <p:pic>
        <p:nvPicPr>
          <p:cNvPr id="1026" name="Picture 2" descr="Struktur Data-Sorting | 71 memainkan | Quizizz">
            <a:extLst>
              <a:ext uri="{FF2B5EF4-FFF2-40B4-BE49-F238E27FC236}">
                <a16:creationId xmlns:a16="http://schemas.microsoft.com/office/drawing/2014/main" id="{1E37051E-A189-EBFA-831D-2F91D11F064E}"/>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5482" y="600869"/>
            <a:ext cx="6705600" cy="37719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54C3770-9F6E-9569-0C55-EA4BDC2AF791}"/>
              </a:ext>
            </a:extLst>
          </p:cNvPr>
          <p:cNvSpPr txBox="1"/>
          <p:nvPr/>
        </p:nvSpPr>
        <p:spPr>
          <a:xfrm>
            <a:off x="7376484" y="2080260"/>
            <a:ext cx="9877966" cy="2554545"/>
          </a:xfrm>
          <a:prstGeom prst="rect">
            <a:avLst/>
          </a:prstGeom>
          <a:noFill/>
        </p:spPr>
        <p:txBody>
          <a:bodyPr wrap="square">
            <a:spAutoFit/>
          </a:bodyPr>
          <a:lstStyle/>
          <a:p>
            <a:pPr algn="just">
              <a:spcAft>
                <a:spcPts val="1200"/>
              </a:spcAft>
            </a:pPr>
            <a:r>
              <a:rPr lang="en-US" sz="3200" dirty="0" err="1">
                <a:solidFill>
                  <a:srgbClr val="000000"/>
                </a:solidFill>
                <a:latin typeface="Sniglet"/>
              </a:rPr>
              <a:t>Jenis</a:t>
            </a:r>
            <a:r>
              <a:rPr lang="en-US" sz="3200" dirty="0">
                <a:solidFill>
                  <a:srgbClr val="000000"/>
                </a:solidFill>
                <a:latin typeface="Sniglet"/>
              </a:rPr>
              <a:t> </a:t>
            </a:r>
            <a:r>
              <a:rPr lang="en-US" sz="3200" dirty="0" err="1">
                <a:solidFill>
                  <a:srgbClr val="000000"/>
                </a:solidFill>
                <a:latin typeface="Sniglet"/>
              </a:rPr>
              <a:t>pengurutan</a:t>
            </a:r>
            <a:r>
              <a:rPr lang="en-US" sz="3200" dirty="0">
                <a:solidFill>
                  <a:srgbClr val="000000"/>
                </a:solidFill>
                <a:latin typeface="Sniglet"/>
              </a:rPr>
              <a:t> yang </a:t>
            </a:r>
            <a:r>
              <a:rPr lang="en-US" sz="3200" dirty="0" err="1">
                <a:solidFill>
                  <a:srgbClr val="000000"/>
                </a:solidFill>
                <a:latin typeface="Sniglet"/>
              </a:rPr>
              <a:t>dapat</a:t>
            </a:r>
            <a:r>
              <a:rPr lang="en-US" sz="3200" dirty="0">
                <a:solidFill>
                  <a:srgbClr val="000000"/>
                </a:solidFill>
                <a:latin typeface="Sniglet"/>
              </a:rPr>
              <a:t> </a:t>
            </a:r>
            <a:r>
              <a:rPr lang="en-US" sz="3200" dirty="0" err="1">
                <a:solidFill>
                  <a:srgbClr val="000000"/>
                </a:solidFill>
                <a:latin typeface="Sniglet"/>
              </a:rPr>
              <a:t>dilakukan</a:t>
            </a:r>
            <a:r>
              <a:rPr lang="en-US" sz="3200" dirty="0">
                <a:solidFill>
                  <a:srgbClr val="000000"/>
                </a:solidFill>
                <a:latin typeface="Sniglet"/>
              </a:rPr>
              <a:t> </a:t>
            </a:r>
            <a:r>
              <a:rPr lang="en-US" sz="3200" dirty="0" err="1">
                <a:solidFill>
                  <a:srgbClr val="000000"/>
                </a:solidFill>
                <a:latin typeface="Sniglet"/>
              </a:rPr>
              <a:t>dapat</a:t>
            </a:r>
            <a:r>
              <a:rPr lang="en-US" sz="3200" dirty="0">
                <a:solidFill>
                  <a:srgbClr val="000000"/>
                </a:solidFill>
                <a:latin typeface="Sniglet"/>
              </a:rPr>
              <a:t> </a:t>
            </a:r>
            <a:r>
              <a:rPr lang="en-US" sz="3200" dirty="0" err="1">
                <a:solidFill>
                  <a:srgbClr val="000000"/>
                </a:solidFill>
                <a:latin typeface="Sniglet"/>
              </a:rPr>
              <a:t>dibedakan</a:t>
            </a:r>
            <a:r>
              <a:rPr lang="en-US" sz="3200" dirty="0">
                <a:solidFill>
                  <a:srgbClr val="000000"/>
                </a:solidFill>
                <a:latin typeface="Sniglet"/>
              </a:rPr>
              <a:t> </a:t>
            </a:r>
            <a:r>
              <a:rPr lang="en-US" sz="3200" dirty="0" err="1">
                <a:solidFill>
                  <a:srgbClr val="000000"/>
                </a:solidFill>
                <a:latin typeface="Sniglet"/>
              </a:rPr>
              <a:t>atas</a:t>
            </a:r>
            <a:r>
              <a:rPr lang="en-US" sz="3200" dirty="0">
                <a:solidFill>
                  <a:srgbClr val="000000"/>
                </a:solidFill>
                <a:latin typeface="Sniglet"/>
              </a:rPr>
              <a:t> dua </a:t>
            </a:r>
            <a:r>
              <a:rPr lang="en-US" sz="3200" dirty="0" err="1">
                <a:solidFill>
                  <a:srgbClr val="000000"/>
                </a:solidFill>
                <a:latin typeface="Sniglet"/>
              </a:rPr>
              <a:t>kategori</a:t>
            </a:r>
            <a:r>
              <a:rPr lang="en-US" sz="3200" dirty="0">
                <a:solidFill>
                  <a:srgbClr val="000000"/>
                </a:solidFill>
                <a:latin typeface="Sniglet"/>
              </a:rPr>
              <a:t> </a:t>
            </a:r>
            <a:r>
              <a:rPr lang="en-US" sz="3200" dirty="0" err="1">
                <a:solidFill>
                  <a:srgbClr val="000000"/>
                </a:solidFill>
                <a:latin typeface="Sniglet"/>
              </a:rPr>
              <a:t>yaitu</a:t>
            </a:r>
            <a:r>
              <a:rPr lang="en-US" sz="3200" dirty="0">
                <a:solidFill>
                  <a:srgbClr val="000000"/>
                </a:solidFill>
                <a:latin typeface="Sniglet"/>
              </a:rPr>
              <a:t> </a:t>
            </a:r>
            <a:r>
              <a:rPr lang="en-US" sz="3200" dirty="0" err="1">
                <a:solidFill>
                  <a:srgbClr val="000000"/>
                </a:solidFill>
                <a:latin typeface="Sniglet"/>
              </a:rPr>
              <a:t>pengurutan</a:t>
            </a:r>
            <a:r>
              <a:rPr lang="en-US" sz="3200" dirty="0">
                <a:solidFill>
                  <a:srgbClr val="000000"/>
                </a:solidFill>
                <a:latin typeface="Sniglet"/>
              </a:rPr>
              <a:t> naik (ascending) dan </a:t>
            </a:r>
            <a:r>
              <a:rPr lang="en-US" sz="3200" dirty="0" err="1">
                <a:solidFill>
                  <a:srgbClr val="000000"/>
                </a:solidFill>
                <a:latin typeface="Sniglet"/>
              </a:rPr>
              <a:t>pengurutan</a:t>
            </a:r>
            <a:r>
              <a:rPr lang="en-US" sz="3200" dirty="0">
                <a:solidFill>
                  <a:srgbClr val="000000"/>
                </a:solidFill>
                <a:latin typeface="Sniglet"/>
              </a:rPr>
              <a:t> </a:t>
            </a:r>
            <a:r>
              <a:rPr lang="en-US" sz="3200" dirty="0" err="1">
                <a:solidFill>
                  <a:srgbClr val="000000"/>
                </a:solidFill>
                <a:latin typeface="Sniglet"/>
              </a:rPr>
              <a:t>menurun</a:t>
            </a:r>
            <a:r>
              <a:rPr lang="en-US" sz="3200" dirty="0">
                <a:solidFill>
                  <a:srgbClr val="000000"/>
                </a:solidFill>
                <a:latin typeface="Sniglet"/>
              </a:rPr>
              <a:t> (descending). </a:t>
            </a:r>
            <a:r>
              <a:rPr lang="en-US" sz="3200" dirty="0" err="1">
                <a:solidFill>
                  <a:srgbClr val="000000"/>
                </a:solidFill>
                <a:latin typeface="Sniglet"/>
              </a:rPr>
              <a:t>Sedangkan</a:t>
            </a:r>
            <a:r>
              <a:rPr lang="en-US" sz="3200" dirty="0">
                <a:solidFill>
                  <a:srgbClr val="000000"/>
                </a:solidFill>
                <a:latin typeface="Sniglet"/>
              </a:rPr>
              <a:t> </a:t>
            </a:r>
            <a:r>
              <a:rPr lang="en-US" sz="3200" dirty="0" err="1">
                <a:solidFill>
                  <a:srgbClr val="000000"/>
                </a:solidFill>
                <a:latin typeface="Sniglet"/>
              </a:rPr>
              <a:t>berdasarkan</a:t>
            </a:r>
            <a:r>
              <a:rPr lang="en-US" sz="3200" dirty="0">
                <a:solidFill>
                  <a:srgbClr val="000000"/>
                </a:solidFill>
                <a:latin typeface="Sniglet"/>
              </a:rPr>
              <a:t> </a:t>
            </a:r>
            <a:r>
              <a:rPr lang="en-US" sz="3200" dirty="0" err="1">
                <a:solidFill>
                  <a:srgbClr val="000000"/>
                </a:solidFill>
                <a:latin typeface="Sniglet"/>
              </a:rPr>
              <a:t>lokasi</a:t>
            </a:r>
            <a:r>
              <a:rPr lang="en-US" sz="3200" dirty="0">
                <a:solidFill>
                  <a:srgbClr val="000000"/>
                </a:solidFill>
                <a:latin typeface="Sniglet"/>
              </a:rPr>
              <a:t> </a:t>
            </a:r>
            <a:r>
              <a:rPr lang="en-US" sz="3200" dirty="0" err="1">
                <a:solidFill>
                  <a:srgbClr val="000000"/>
                </a:solidFill>
                <a:latin typeface="Sniglet"/>
              </a:rPr>
              <a:t>pengurutan</a:t>
            </a:r>
            <a:r>
              <a:rPr lang="en-US" sz="3200" dirty="0">
                <a:solidFill>
                  <a:srgbClr val="000000"/>
                </a:solidFill>
                <a:latin typeface="Sniglet"/>
              </a:rPr>
              <a:t> </a:t>
            </a:r>
            <a:r>
              <a:rPr lang="en-US" sz="3200" dirty="0" err="1">
                <a:solidFill>
                  <a:srgbClr val="000000"/>
                </a:solidFill>
                <a:latin typeface="Sniglet"/>
              </a:rPr>
              <a:t>dibedakan</a:t>
            </a:r>
            <a:r>
              <a:rPr lang="en-US" sz="3200" dirty="0">
                <a:solidFill>
                  <a:srgbClr val="000000"/>
                </a:solidFill>
                <a:latin typeface="Sniglet"/>
              </a:rPr>
              <a:t> </a:t>
            </a:r>
            <a:r>
              <a:rPr lang="en-US" sz="3200" dirty="0" err="1">
                <a:solidFill>
                  <a:srgbClr val="000000"/>
                </a:solidFill>
                <a:latin typeface="Sniglet"/>
              </a:rPr>
              <a:t>atas</a:t>
            </a:r>
            <a:r>
              <a:rPr lang="en-US" sz="3200" dirty="0">
                <a:solidFill>
                  <a:srgbClr val="000000"/>
                </a:solidFill>
                <a:latin typeface="Sniglet"/>
              </a:rPr>
              <a:t> internal sorting dan </a:t>
            </a:r>
            <a:r>
              <a:rPr lang="en-US" sz="3200" dirty="0" err="1">
                <a:solidFill>
                  <a:srgbClr val="000000"/>
                </a:solidFill>
                <a:latin typeface="Sniglet"/>
              </a:rPr>
              <a:t>eksternal</a:t>
            </a:r>
            <a:r>
              <a:rPr lang="en-US" sz="3200" dirty="0">
                <a:solidFill>
                  <a:srgbClr val="000000"/>
                </a:solidFill>
                <a:latin typeface="Sniglet"/>
              </a:rPr>
              <a:t> sorting. </a:t>
            </a:r>
            <a:endParaRPr lang="en-ID" sz="3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42987" y="531913"/>
            <a:ext cx="16946233" cy="9223174"/>
            <a:chOff x="0" y="0"/>
            <a:chExt cx="4463205" cy="2429149"/>
          </a:xfrm>
        </p:grpSpPr>
        <p:sp>
          <p:nvSpPr>
            <p:cNvPr id="3" name="Freeform 3"/>
            <p:cNvSpPr/>
            <p:nvPr/>
          </p:nvSpPr>
          <p:spPr>
            <a:xfrm>
              <a:off x="0" y="0"/>
              <a:ext cx="4463205" cy="2429149"/>
            </a:xfrm>
            <a:custGeom>
              <a:avLst/>
              <a:gdLst/>
              <a:ahLst/>
              <a:cxnLst/>
              <a:rect l="l" t="t" r="r" b="b"/>
              <a:pathLst>
                <a:path w="4463205" h="2429149">
                  <a:moveTo>
                    <a:pt x="23299" y="0"/>
                  </a:moveTo>
                  <a:lnTo>
                    <a:pt x="4439906" y="0"/>
                  </a:lnTo>
                  <a:cubicBezTo>
                    <a:pt x="4452774" y="0"/>
                    <a:pt x="4463205" y="10432"/>
                    <a:pt x="4463205" y="23299"/>
                  </a:cubicBezTo>
                  <a:lnTo>
                    <a:pt x="4463205" y="2405849"/>
                  </a:lnTo>
                  <a:cubicBezTo>
                    <a:pt x="4463205" y="2418717"/>
                    <a:pt x="4452774" y="2429149"/>
                    <a:pt x="4439906" y="2429149"/>
                  </a:cubicBezTo>
                  <a:lnTo>
                    <a:pt x="23299" y="2429149"/>
                  </a:lnTo>
                  <a:cubicBezTo>
                    <a:pt x="10432" y="2429149"/>
                    <a:pt x="0" y="2418717"/>
                    <a:pt x="0" y="2405849"/>
                  </a:cubicBezTo>
                  <a:lnTo>
                    <a:pt x="0" y="23299"/>
                  </a:lnTo>
                  <a:cubicBezTo>
                    <a:pt x="0" y="10432"/>
                    <a:pt x="10432" y="0"/>
                    <a:pt x="23299" y="0"/>
                  </a:cubicBezTo>
                  <a:close/>
                </a:path>
              </a:pathLst>
            </a:custGeom>
            <a:solidFill>
              <a:srgbClr val="FFF1D8"/>
            </a:solidFill>
            <a:ln cap="rnd">
              <a:noFill/>
              <a:prstDash val="solid"/>
              <a:round/>
            </a:ln>
          </p:spPr>
        </p:sp>
        <p:sp>
          <p:nvSpPr>
            <p:cNvPr id="4" name="TextBox 4"/>
            <p:cNvSpPr txBox="1"/>
            <p:nvPr/>
          </p:nvSpPr>
          <p:spPr>
            <a:xfrm>
              <a:off x="0" y="-38100"/>
              <a:ext cx="4463205" cy="246724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7434147" y="808820"/>
            <a:ext cx="10255073" cy="1057275"/>
          </a:xfrm>
          <a:prstGeom prst="rect">
            <a:avLst/>
          </a:prstGeom>
        </p:spPr>
        <p:txBody>
          <a:bodyPr lIns="0" tIns="0" rIns="0" bIns="0" rtlCol="0" anchor="t">
            <a:spAutoFit/>
          </a:bodyPr>
          <a:lstStyle/>
          <a:p>
            <a:pPr>
              <a:lnSpc>
                <a:spcPts val="8400"/>
              </a:lnSpc>
            </a:pPr>
            <a:r>
              <a:rPr lang="en-US" sz="7000" dirty="0">
                <a:solidFill>
                  <a:srgbClr val="0E2C4B"/>
                </a:solidFill>
                <a:latin typeface="Muli Ultra-Bold"/>
              </a:rPr>
              <a:t>BUBBLE SORT</a:t>
            </a:r>
          </a:p>
        </p:txBody>
      </p:sp>
      <p:sp>
        <p:nvSpPr>
          <p:cNvPr id="6" name="TextBox 6"/>
          <p:cNvSpPr txBox="1"/>
          <p:nvPr/>
        </p:nvSpPr>
        <p:spPr>
          <a:xfrm>
            <a:off x="7434147" y="2143002"/>
            <a:ext cx="10255073" cy="6924973"/>
          </a:xfrm>
          <a:prstGeom prst="rect">
            <a:avLst/>
          </a:prstGeom>
        </p:spPr>
        <p:txBody>
          <a:bodyPr lIns="0" tIns="0" rIns="0" bIns="0" rtlCol="0" anchor="t">
            <a:spAutoFit/>
          </a:bodyPr>
          <a:lstStyle/>
          <a:p>
            <a:pPr>
              <a:lnSpc>
                <a:spcPts val="3621"/>
              </a:lnSpc>
            </a:pPr>
            <a:r>
              <a:rPr lang="en-US" sz="3200" dirty="0">
                <a:solidFill>
                  <a:srgbClr val="0E2C4B"/>
                </a:solidFill>
                <a:latin typeface="Muli"/>
              </a:rPr>
              <a:t>Bubble sort </a:t>
            </a:r>
            <a:r>
              <a:rPr lang="en-US" sz="3200" dirty="0" err="1">
                <a:solidFill>
                  <a:srgbClr val="0E2C4B"/>
                </a:solidFill>
                <a:latin typeface="Muli"/>
              </a:rPr>
              <a:t>adalah</a:t>
            </a:r>
            <a:r>
              <a:rPr lang="en-US" sz="3200" dirty="0">
                <a:solidFill>
                  <a:srgbClr val="0E2C4B"/>
                </a:solidFill>
                <a:latin typeface="Muli"/>
              </a:rPr>
              <a:t> </a:t>
            </a:r>
            <a:r>
              <a:rPr lang="en-US" sz="3200" dirty="0" err="1">
                <a:solidFill>
                  <a:srgbClr val="0E2C4B"/>
                </a:solidFill>
                <a:latin typeface="Muli"/>
              </a:rPr>
              <a:t>algoritma</a:t>
            </a:r>
            <a:r>
              <a:rPr lang="en-US" sz="3200" dirty="0">
                <a:solidFill>
                  <a:srgbClr val="0E2C4B"/>
                </a:solidFill>
                <a:latin typeface="Muli"/>
              </a:rPr>
              <a:t> </a:t>
            </a:r>
            <a:r>
              <a:rPr lang="en-US" sz="3200" dirty="0" err="1">
                <a:solidFill>
                  <a:srgbClr val="0E2C4B"/>
                </a:solidFill>
                <a:latin typeface="Muli"/>
              </a:rPr>
              <a:t>pengurutan</a:t>
            </a:r>
            <a:r>
              <a:rPr lang="en-US" sz="3200" dirty="0">
                <a:solidFill>
                  <a:srgbClr val="0E2C4B"/>
                </a:solidFill>
                <a:latin typeface="Muli"/>
              </a:rPr>
              <a:t> yang </a:t>
            </a:r>
            <a:r>
              <a:rPr lang="en-US" sz="3200" dirty="0" err="1">
                <a:solidFill>
                  <a:srgbClr val="0E2C4B"/>
                </a:solidFill>
                <a:latin typeface="Muli"/>
              </a:rPr>
              <a:t>membandingkan</a:t>
            </a:r>
            <a:r>
              <a:rPr lang="en-US" sz="3200" dirty="0">
                <a:solidFill>
                  <a:srgbClr val="0E2C4B"/>
                </a:solidFill>
                <a:latin typeface="Muli"/>
              </a:rPr>
              <a:t> </a:t>
            </a:r>
            <a:r>
              <a:rPr lang="en-US" sz="3200" dirty="0" err="1">
                <a:solidFill>
                  <a:srgbClr val="0E2C4B"/>
                </a:solidFill>
                <a:latin typeface="Muli"/>
              </a:rPr>
              <a:t>setiap</a:t>
            </a:r>
            <a:r>
              <a:rPr lang="en-US" sz="3200" dirty="0">
                <a:solidFill>
                  <a:srgbClr val="0E2C4B"/>
                </a:solidFill>
                <a:latin typeface="Muli"/>
              </a:rPr>
              <a:t> data </a:t>
            </a:r>
            <a:r>
              <a:rPr lang="en-US" sz="3200" dirty="0" err="1">
                <a:solidFill>
                  <a:srgbClr val="0E2C4B"/>
                </a:solidFill>
                <a:latin typeface="Muli"/>
              </a:rPr>
              <a:t>berdekatan</a:t>
            </a:r>
            <a:r>
              <a:rPr lang="en-US" sz="3200" dirty="0">
                <a:solidFill>
                  <a:srgbClr val="0E2C4B"/>
                </a:solidFill>
                <a:latin typeface="Muli"/>
              </a:rPr>
              <a:t> dan </a:t>
            </a:r>
            <a:r>
              <a:rPr lang="en-US" sz="3200" dirty="0" err="1">
                <a:solidFill>
                  <a:srgbClr val="0E2C4B"/>
                </a:solidFill>
                <a:latin typeface="Muli"/>
              </a:rPr>
              <a:t>jika</a:t>
            </a:r>
            <a:r>
              <a:rPr lang="en-US" sz="3200" dirty="0">
                <a:solidFill>
                  <a:srgbClr val="0E2C4B"/>
                </a:solidFill>
                <a:latin typeface="Muli"/>
              </a:rPr>
              <a:t> </a:t>
            </a:r>
            <a:r>
              <a:rPr lang="en-US" sz="3200" dirty="0" err="1">
                <a:solidFill>
                  <a:srgbClr val="0E2C4B"/>
                </a:solidFill>
                <a:latin typeface="Muli"/>
              </a:rPr>
              <a:t>urutan</a:t>
            </a:r>
            <a:r>
              <a:rPr lang="en-US" sz="3200" dirty="0">
                <a:solidFill>
                  <a:srgbClr val="0E2C4B"/>
                </a:solidFill>
                <a:latin typeface="Muli"/>
              </a:rPr>
              <a:t> </a:t>
            </a:r>
            <a:r>
              <a:rPr lang="en-US" sz="3200" dirty="0" err="1">
                <a:solidFill>
                  <a:srgbClr val="0E2C4B"/>
                </a:solidFill>
                <a:latin typeface="Muli"/>
              </a:rPr>
              <a:t>tidak</a:t>
            </a:r>
            <a:r>
              <a:rPr lang="en-US" sz="3200" dirty="0">
                <a:solidFill>
                  <a:srgbClr val="0E2C4B"/>
                </a:solidFill>
                <a:latin typeface="Muli"/>
              </a:rPr>
              <a:t> </a:t>
            </a:r>
            <a:r>
              <a:rPr lang="en-US" sz="3200" dirty="0" err="1">
                <a:solidFill>
                  <a:srgbClr val="0E2C4B"/>
                </a:solidFill>
                <a:latin typeface="Muli"/>
              </a:rPr>
              <a:t>sesuai</a:t>
            </a:r>
            <a:r>
              <a:rPr lang="en-US" sz="3200" dirty="0">
                <a:solidFill>
                  <a:srgbClr val="0E2C4B"/>
                </a:solidFill>
                <a:latin typeface="Muli"/>
              </a:rPr>
              <a:t> </a:t>
            </a:r>
            <a:r>
              <a:rPr lang="en-US" sz="3200" dirty="0" err="1">
                <a:solidFill>
                  <a:srgbClr val="0E2C4B"/>
                </a:solidFill>
                <a:latin typeface="Muli"/>
              </a:rPr>
              <a:t>maka</a:t>
            </a:r>
            <a:r>
              <a:rPr lang="en-US" sz="3200" dirty="0">
                <a:solidFill>
                  <a:srgbClr val="0E2C4B"/>
                </a:solidFill>
                <a:latin typeface="Muli"/>
              </a:rPr>
              <a:t> </a:t>
            </a:r>
            <a:r>
              <a:rPr lang="en-US" sz="3200" dirty="0" err="1">
                <a:solidFill>
                  <a:srgbClr val="0E2C4B"/>
                </a:solidFill>
                <a:latin typeface="Muli"/>
              </a:rPr>
              <a:t>dilakukan</a:t>
            </a:r>
            <a:r>
              <a:rPr lang="en-US" sz="3200" dirty="0">
                <a:solidFill>
                  <a:srgbClr val="0E2C4B"/>
                </a:solidFill>
                <a:latin typeface="Muli"/>
              </a:rPr>
              <a:t> </a:t>
            </a:r>
            <a:r>
              <a:rPr lang="en-US" sz="3200" dirty="0" err="1">
                <a:solidFill>
                  <a:srgbClr val="0E2C4B"/>
                </a:solidFill>
                <a:latin typeface="Muli"/>
              </a:rPr>
              <a:t>pertukaran</a:t>
            </a:r>
            <a:r>
              <a:rPr lang="en-US" sz="3200" dirty="0">
                <a:solidFill>
                  <a:srgbClr val="0E2C4B"/>
                </a:solidFill>
                <a:latin typeface="Muli"/>
              </a:rPr>
              <a:t> </a:t>
            </a:r>
            <a:r>
              <a:rPr lang="en-US" sz="3200" dirty="0" err="1">
                <a:solidFill>
                  <a:srgbClr val="0E2C4B"/>
                </a:solidFill>
                <a:latin typeface="Muli"/>
              </a:rPr>
              <a:t>posisi</a:t>
            </a:r>
            <a:r>
              <a:rPr lang="en-US" sz="3200" dirty="0">
                <a:solidFill>
                  <a:srgbClr val="0E2C4B"/>
                </a:solidFill>
                <a:latin typeface="Muli"/>
              </a:rPr>
              <a:t>. </a:t>
            </a:r>
            <a:r>
              <a:rPr lang="en-US" sz="3200" dirty="0" err="1">
                <a:solidFill>
                  <a:srgbClr val="0E2C4B"/>
                </a:solidFill>
                <a:latin typeface="Muli"/>
              </a:rPr>
              <a:t>Algoritma</a:t>
            </a:r>
            <a:r>
              <a:rPr lang="en-US" sz="3200" dirty="0">
                <a:solidFill>
                  <a:srgbClr val="0E2C4B"/>
                </a:solidFill>
                <a:latin typeface="Muli"/>
              </a:rPr>
              <a:t> </a:t>
            </a:r>
            <a:r>
              <a:rPr lang="en-US" sz="3200" dirty="0" err="1">
                <a:solidFill>
                  <a:srgbClr val="0E2C4B"/>
                </a:solidFill>
                <a:latin typeface="Muli"/>
              </a:rPr>
              <a:t>ini</a:t>
            </a:r>
            <a:r>
              <a:rPr lang="en-US" sz="3200" dirty="0">
                <a:solidFill>
                  <a:srgbClr val="0E2C4B"/>
                </a:solidFill>
                <a:latin typeface="Muli"/>
              </a:rPr>
              <a:t> paling </a:t>
            </a:r>
            <a:r>
              <a:rPr lang="en-US" sz="3200" dirty="0" err="1">
                <a:solidFill>
                  <a:srgbClr val="0E2C4B"/>
                </a:solidFill>
                <a:latin typeface="Muli"/>
              </a:rPr>
              <a:t>sederhana</a:t>
            </a:r>
            <a:r>
              <a:rPr lang="en-US" sz="3200" dirty="0">
                <a:solidFill>
                  <a:srgbClr val="0E2C4B"/>
                </a:solidFill>
                <a:latin typeface="Muli"/>
              </a:rPr>
              <a:t>, yang </a:t>
            </a:r>
            <a:r>
              <a:rPr lang="en-US" sz="3200" dirty="0" err="1">
                <a:solidFill>
                  <a:srgbClr val="0E2C4B"/>
                </a:solidFill>
                <a:latin typeface="Muli"/>
              </a:rPr>
              <a:t>mempunyai</a:t>
            </a:r>
            <a:r>
              <a:rPr lang="en-US" sz="3200" dirty="0">
                <a:solidFill>
                  <a:srgbClr val="0E2C4B"/>
                </a:solidFill>
                <a:latin typeface="Muli"/>
              </a:rPr>
              <a:t> </a:t>
            </a:r>
            <a:r>
              <a:rPr lang="en-US" sz="3200" dirty="0" err="1">
                <a:solidFill>
                  <a:srgbClr val="0E2C4B"/>
                </a:solidFill>
                <a:latin typeface="Muli"/>
              </a:rPr>
              <a:t>prinsip</a:t>
            </a:r>
            <a:r>
              <a:rPr lang="en-US" sz="3200" dirty="0">
                <a:solidFill>
                  <a:srgbClr val="0E2C4B"/>
                </a:solidFill>
                <a:latin typeface="Muli"/>
              </a:rPr>
              <a:t> </a:t>
            </a:r>
            <a:r>
              <a:rPr lang="en-US" sz="3200" dirty="0" err="1">
                <a:solidFill>
                  <a:srgbClr val="0E2C4B"/>
                </a:solidFill>
                <a:latin typeface="Muli"/>
              </a:rPr>
              <a:t>kerja</a:t>
            </a:r>
            <a:r>
              <a:rPr lang="en-US" sz="3200" dirty="0">
                <a:solidFill>
                  <a:srgbClr val="0E2C4B"/>
                </a:solidFill>
                <a:latin typeface="Muli"/>
              </a:rPr>
              <a:t> </a:t>
            </a:r>
            <a:r>
              <a:rPr lang="en-US" sz="3200" dirty="0" err="1">
                <a:solidFill>
                  <a:srgbClr val="0E2C4B"/>
                </a:solidFill>
                <a:latin typeface="Muli"/>
              </a:rPr>
              <a:t>seperti</a:t>
            </a:r>
            <a:r>
              <a:rPr lang="en-US" sz="3200" dirty="0">
                <a:solidFill>
                  <a:srgbClr val="0E2C4B"/>
                </a:solidFill>
                <a:latin typeface="Muli"/>
              </a:rPr>
              <a:t> </a:t>
            </a:r>
            <a:r>
              <a:rPr lang="en-US" sz="3200" dirty="0" err="1">
                <a:solidFill>
                  <a:srgbClr val="0E2C4B"/>
                </a:solidFill>
                <a:latin typeface="Muli"/>
              </a:rPr>
              <a:t>gelembung</a:t>
            </a:r>
            <a:r>
              <a:rPr lang="en-US" sz="3200" dirty="0">
                <a:solidFill>
                  <a:srgbClr val="0E2C4B"/>
                </a:solidFill>
                <a:latin typeface="Muli"/>
              </a:rPr>
              <a:t> </a:t>
            </a:r>
            <a:r>
              <a:rPr lang="en-US" sz="3200" dirty="0" err="1">
                <a:solidFill>
                  <a:srgbClr val="0E2C4B"/>
                </a:solidFill>
                <a:latin typeface="Muli"/>
              </a:rPr>
              <a:t>udara</a:t>
            </a:r>
            <a:r>
              <a:rPr lang="en-US" sz="3200" dirty="0">
                <a:solidFill>
                  <a:srgbClr val="0E2C4B"/>
                </a:solidFill>
                <a:latin typeface="Muli"/>
              </a:rPr>
              <a:t> yang </a:t>
            </a:r>
            <a:r>
              <a:rPr lang="en-US" sz="3200" dirty="0" err="1">
                <a:solidFill>
                  <a:srgbClr val="0E2C4B"/>
                </a:solidFill>
                <a:latin typeface="Muli"/>
              </a:rPr>
              <a:t>berada</a:t>
            </a:r>
            <a:r>
              <a:rPr lang="en-US" sz="3200" dirty="0">
                <a:solidFill>
                  <a:srgbClr val="0E2C4B"/>
                </a:solidFill>
                <a:latin typeface="Muli"/>
              </a:rPr>
              <a:t> </a:t>
            </a:r>
            <a:r>
              <a:rPr lang="en-US" sz="3200" dirty="0" err="1">
                <a:solidFill>
                  <a:srgbClr val="0E2C4B"/>
                </a:solidFill>
                <a:latin typeface="Muli"/>
              </a:rPr>
              <a:t>dalam</a:t>
            </a:r>
            <a:r>
              <a:rPr lang="en-US" sz="3200" dirty="0">
                <a:solidFill>
                  <a:srgbClr val="0E2C4B"/>
                </a:solidFill>
                <a:latin typeface="Muli"/>
              </a:rPr>
              <a:t> air. </a:t>
            </a:r>
            <a:r>
              <a:rPr lang="en-US" sz="3200" dirty="0" err="1">
                <a:solidFill>
                  <a:srgbClr val="0E2C4B"/>
                </a:solidFill>
                <a:latin typeface="Muli"/>
              </a:rPr>
              <a:t>Gelembung</a:t>
            </a:r>
            <a:r>
              <a:rPr lang="en-US" sz="3200" dirty="0">
                <a:solidFill>
                  <a:srgbClr val="0E2C4B"/>
                </a:solidFill>
                <a:latin typeface="Muli"/>
              </a:rPr>
              <a:t> </a:t>
            </a:r>
            <a:r>
              <a:rPr lang="en-US" sz="3200" dirty="0" err="1">
                <a:solidFill>
                  <a:srgbClr val="0E2C4B"/>
                </a:solidFill>
                <a:latin typeface="Muli"/>
              </a:rPr>
              <a:t>udara</a:t>
            </a:r>
            <a:r>
              <a:rPr lang="en-US" sz="3200" dirty="0">
                <a:solidFill>
                  <a:srgbClr val="0E2C4B"/>
                </a:solidFill>
                <a:latin typeface="Muli"/>
              </a:rPr>
              <a:t> </a:t>
            </a:r>
            <a:r>
              <a:rPr lang="en-US" sz="3200" dirty="0" err="1">
                <a:solidFill>
                  <a:srgbClr val="0E2C4B"/>
                </a:solidFill>
                <a:latin typeface="Muli"/>
              </a:rPr>
              <a:t>tersebut</a:t>
            </a:r>
            <a:r>
              <a:rPr lang="en-US" sz="3200" dirty="0">
                <a:solidFill>
                  <a:srgbClr val="0E2C4B"/>
                </a:solidFill>
                <a:latin typeface="Muli"/>
              </a:rPr>
              <a:t> </a:t>
            </a:r>
            <a:r>
              <a:rPr lang="en-US" sz="3200" dirty="0" err="1">
                <a:solidFill>
                  <a:srgbClr val="0E2C4B"/>
                </a:solidFill>
                <a:latin typeface="Muli"/>
              </a:rPr>
              <a:t>akan</a:t>
            </a:r>
            <a:r>
              <a:rPr lang="en-US" sz="3200" dirty="0">
                <a:solidFill>
                  <a:srgbClr val="0E2C4B"/>
                </a:solidFill>
                <a:latin typeface="Muli"/>
              </a:rPr>
              <a:t> naik </a:t>
            </a:r>
            <a:r>
              <a:rPr lang="en-US" sz="3200" dirty="0" err="1">
                <a:solidFill>
                  <a:srgbClr val="0E2C4B"/>
                </a:solidFill>
                <a:latin typeface="Muli"/>
              </a:rPr>
              <a:t>terus</a:t>
            </a:r>
            <a:r>
              <a:rPr lang="en-US" sz="3200" dirty="0">
                <a:solidFill>
                  <a:srgbClr val="0E2C4B"/>
                </a:solidFill>
                <a:latin typeface="Muli"/>
              </a:rPr>
              <a:t> </a:t>
            </a:r>
            <a:r>
              <a:rPr lang="en-US" sz="3200" dirty="0" err="1">
                <a:solidFill>
                  <a:srgbClr val="0E2C4B"/>
                </a:solidFill>
                <a:latin typeface="Muli"/>
              </a:rPr>
              <a:t>menerus</a:t>
            </a:r>
            <a:r>
              <a:rPr lang="en-US" sz="3200" dirty="0">
                <a:solidFill>
                  <a:srgbClr val="0E2C4B"/>
                </a:solidFill>
                <a:latin typeface="Muli"/>
              </a:rPr>
              <a:t> </a:t>
            </a:r>
            <a:r>
              <a:rPr lang="en-US" sz="3200" dirty="0" err="1">
                <a:solidFill>
                  <a:srgbClr val="0E2C4B"/>
                </a:solidFill>
                <a:latin typeface="Muli"/>
              </a:rPr>
              <a:t>sampai</a:t>
            </a:r>
            <a:r>
              <a:rPr lang="en-US" sz="3200" dirty="0">
                <a:solidFill>
                  <a:srgbClr val="0E2C4B"/>
                </a:solidFill>
                <a:latin typeface="Muli"/>
              </a:rPr>
              <a:t> </a:t>
            </a:r>
            <a:r>
              <a:rPr lang="en-US" sz="3200" dirty="0" err="1">
                <a:solidFill>
                  <a:srgbClr val="0E2C4B"/>
                </a:solidFill>
                <a:latin typeface="Muli"/>
              </a:rPr>
              <a:t>diperoleh</a:t>
            </a:r>
            <a:r>
              <a:rPr lang="en-US" sz="3200" dirty="0">
                <a:solidFill>
                  <a:srgbClr val="0E2C4B"/>
                </a:solidFill>
                <a:latin typeface="Muli"/>
              </a:rPr>
              <a:t> </a:t>
            </a:r>
            <a:r>
              <a:rPr lang="en-US" sz="3200" dirty="0" err="1">
                <a:solidFill>
                  <a:srgbClr val="0E2C4B"/>
                </a:solidFill>
                <a:latin typeface="Muli"/>
              </a:rPr>
              <a:t>posisi</a:t>
            </a:r>
            <a:r>
              <a:rPr lang="en-US" sz="3200" dirty="0">
                <a:solidFill>
                  <a:srgbClr val="0E2C4B"/>
                </a:solidFill>
                <a:latin typeface="Muli"/>
              </a:rPr>
              <a:t> </a:t>
            </a:r>
            <a:r>
              <a:rPr lang="en-US" sz="3200" dirty="0" err="1">
                <a:solidFill>
                  <a:srgbClr val="0E2C4B"/>
                </a:solidFill>
                <a:latin typeface="Muli"/>
              </a:rPr>
              <a:t>tertinggi</a:t>
            </a:r>
            <a:r>
              <a:rPr lang="en-US" sz="3200" dirty="0">
                <a:solidFill>
                  <a:srgbClr val="0E2C4B"/>
                </a:solidFill>
                <a:latin typeface="Muli"/>
              </a:rPr>
              <a:t> </a:t>
            </a:r>
            <a:r>
              <a:rPr lang="en-US" sz="3200" dirty="0" err="1">
                <a:solidFill>
                  <a:srgbClr val="0E2C4B"/>
                </a:solidFill>
                <a:latin typeface="Muli"/>
              </a:rPr>
              <a:t>dipermukaan</a:t>
            </a:r>
            <a:r>
              <a:rPr lang="en-US" sz="3200" dirty="0">
                <a:solidFill>
                  <a:srgbClr val="0E2C4B"/>
                </a:solidFill>
                <a:latin typeface="Muli"/>
              </a:rPr>
              <a:t> air. Salah </a:t>
            </a:r>
            <a:r>
              <a:rPr lang="en-US" sz="3200" dirty="0" err="1">
                <a:solidFill>
                  <a:srgbClr val="0E2C4B"/>
                </a:solidFill>
                <a:latin typeface="Muli"/>
              </a:rPr>
              <a:t>satu</a:t>
            </a:r>
            <a:r>
              <a:rPr lang="en-US" sz="3200" dirty="0">
                <a:solidFill>
                  <a:srgbClr val="0E2C4B"/>
                </a:solidFill>
                <a:latin typeface="Muli"/>
              </a:rPr>
              <a:t> </a:t>
            </a:r>
            <a:r>
              <a:rPr lang="en-US" sz="3200" dirty="0" err="1">
                <a:solidFill>
                  <a:srgbClr val="0E2C4B"/>
                </a:solidFill>
                <a:latin typeface="Muli"/>
              </a:rPr>
              <a:t>cara</a:t>
            </a:r>
            <a:r>
              <a:rPr lang="en-US" sz="3200" dirty="0">
                <a:solidFill>
                  <a:srgbClr val="0E2C4B"/>
                </a:solidFill>
                <a:latin typeface="Muli"/>
              </a:rPr>
              <a:t>, </a:t>
            </a:r>
            <a:r>
              <a:rPr lang="en-US" sz="3200" dirty="0" err="1">
                <a:solidFill>
                  <a:srgbClr val="0E2C4B"/>
                </a:solidFill>
                <a:latin typeface="Muli"/>
              </a:rPr>
              <a:t>bilangan</a:t>
            </a:r>
            <a:r>
              <a:rPr lang="en-US" sz="3200" dirty="0">
                <a:solidFill>
                  <a:srgbClr val="0E2C4B"/>
                </a:solidFill>
                <a:latin typeface="Muli"/>
              </a:rPr>
              <a:t> </a:t>
            </a:r>
            <a:r>
              <a:rPr lang="en-US" sz="3200" dirty="0" err="1">
                <a:solidFill>
                  <a:srgbClr val="0E2C4B"/>
                </a:solidFill>
                <a:latin typeface="Muli"/>
              </a:rPr>
              <a:t>akan</a:t>
            </a:r>
            <a:r>
              <a:rPr lang="en-US" sz="3200" dirty="0">
                <a:solidFill>
                  <a:srgbClr val="0E2C4B"/>
                </a:solidFill>
                <a:latin typeface="Muli"/>
              </a:rPr>
              <a:t> </a:t>
            </a:r>
            <a:r>
              <a:rPr lang="en-US" sz="3200" dirty="0" err="1">
                <a:solidFill>
                  <a:srgbClr val="0E2C4B"/>
                </a:solidFill>
                <a:latin typeface="Muli"/>
              </a:rPr>
              <a:t>dibandingkan</a:t>
            </a:r>
            <a:r>
              <a:rPr lang="en-US" sz="3200" dirty="0">
                <a:solidFill>
                  <a:srgbClr val="0E2C4B"/>
                </a:solidFill>
                <a:latin typeface="Muli"/>
              </a:rPr>
              <a:t> </a:t>
            </a:r>
            <a:r>
              <a:rPr lang="en-US" sz="3200" dirty="0" err="1">
                <a:solidFill>
                  <a:srgbClr val="0E2C4B"/>
                </a:solidFill>
                <a:latin typeface="Muli"/>
              </a:rPr>
              <a:t>dari</a:t>
            </a:r>
            <a:r>
              <a:rPr lang="en-US" sz="3200" dirty="0">
                <a:solidFill>
                  <a:srgbClr val="0E2C4B"/>
                </a:solidFill>
                <a:latin typeface="Muli"/>
              </a:rPr>
              <a:t> </a:t>
            </a:r>
            <a:r>
              <a:rPr lang="en-US" sz="3200" dirty="0" err="1">
                <a:solidFill>
                  <a:srgbClr val="0E2C4B"/>
                </a:solidFill>
                <a:latin typeface="Muli"/>
              </a:rPr>
              <a:t>posisi</a:t>
            </a:r>
            <a:r>
              <a:rPr lang="en-US" sz="3200" dirty="0">
                <a:solidFill>
                  <a:srgbClr val="0E2C4B"/>
                </a:solidFill>
                <a:latin typeface="Muli"/>
              </a:rPr>
              <a:t> paling </a:t>
            </a:r>
            <a:r>
              <a:rPr lang="en-US" sz="3200" dirty="0" err="1">
                <a:solidFill>
                  <a:srgbClr val="0E2C4B"/>
                </a:solidFill>
                <a:latin typeface="Muli"/>
              </a:rPr>
              <a:t>kanan</a:t>
            </a:r>
            <a:r>
              <a:rPr lang="en-US" sz="3200" dirty="0">
                <a:solidFill>
                  <a:srgbClr val="0E2C4B"/>
                </a:solidFill>
                <a:latin typeface="Muli"/>
              </a:rPr>
              <a:t> (paling </a:t>
            </a:r>
            <a:r>
              <a:rPr lang="en-US" sz="3200" dirty="0" err="1">
                <a:solidFill>
                  <a:srgbClr val="0E2C4B"/>
                </a:solidFill>
                <a:latin typeface="Muli"/>
              </a:rPr>
              <a:t>bawah</a:t>
            </a:r>
            <a:r>
              <a:rPr lang="en-US" sz="3200" dirty="0">
                <a:solidFill>
                  <a:srgbClr val="0E2C4B"/>
                </a:solidFill>
                <a:latin typeface="Muli"/>
              </a:rPr>
              <a:t>) </a:t>
            </a:r>
            <a:r>
              <a:rPr lang="en-US" sz="3200" dirty="0" err="1">
                <a:solidFill>
                  <a:srgbClr val="0E2C4B"/>
                </a:solidFill>
                <a:latin typeface="Muli"/>
              </a:rPr>
              <a:t>dengan</a:t>
            </a:r>
            <a:r>
              <a:rPr lang="en-US" sz="3200" dirty="0">
                <a:solidFill>
                  <a:srgbClr val="0E2C4B"/>
                </a:solidFill>
                <a:latin typeface="Muli"/>
              </a:rPr>
              <a:t> </a:t>
            </a:r>
            <a:r>
              <a:rPr lang="en-US" sz="3200" dirty="0" err="1">
                <a:solidFill>
                  <a:srgbClr val="0E2C4B"/>
                </a:solidFill>
                <a:latin typeface="Muli"/>
              </a:rPr>
              <a:t>bilangan</a:t>
            </a:r>
            <a:r>
              <a:rPr lang="en-US" sz="3200" dirty="0">
                <a:solidFill>
                  <a:srgbClr val="0E2C4B"/>
                </a:solidFill>
                <a:latin typeface="Muli"/>
              </a:rPr>
              <a:t> di </a:t>
            </a:r>
            <a:r>
              <a:rPr lang="en-US" sz="3200" dirty="0" err="1">
                <a:solidFill>
                  <a:srgbClr val="0E2C4B"/>
                </a:solidFill>
                <a:latin typeface="Muli"/>
              </a:rPr>
              <a:t>sebelah</a:t>
            </a:r>
            <a:r>
              <a:rPr lang="en-US" sz="3200" dirty="0">
                <a:solidFill>
                  <a:srgbClr val="0E2C4B"/>
                </a:solidFill>
                <a:latin typeface="Muli"/>
              </a:rPr>
              <a:t> </a:t>
            </a:r>
            <a:r>
              <a:rPr lang="en-US" sz="3200" dirty="0" err="1">
                <a:solidFill>
                  <a:srgbClr val="0E2C4B"/>
                </a:solidFill>
                <a:latin typeface="Muli"/>
              </a:rPr>
              <a:t>kirinya</a:t>
            </a:r>
            <a:r>
              <a:rPr lang="en-US" sz="3200" dirty="0">
                <a:solidFill>
                  <a:srgbClr val="0E2C4B"/>
                </a:solidFill>
                <a:latin typeface="Muli"/>
              </a:rPr>
              <a:t> (</a:t>
            </a:r>
            <a:r>
              <a:rPr lang="en-US" sz="3200" dirty="0" err="1">
                <a:solidFill>
                  <a:srgbClr val="0E2C4B"/>
                </a:solidFill>
                <a:latin typeface="Muli"/>
              </a:rPr>
              <a:t>diatasnya</a:t>
            </a:r>
            <a:r>
              <a:rPr lang="en-US" sz="3200" dirty="0">
                <a:solidFill>
                  <a:srgbClr val="0E2C4B"/>
                </a:solidFill>
                <a:latin typeface="Muli"/>
              </a:rPr>
              <a:t>). Jika </a:t>
            </a:r>
            <a:r>
              <a:rPr lang="en-US" sz="3200" dirty="0" err="1">
                <a:solidFill>
                  <a:srgbClr val="0E2C4B"/>
                </a:solidFill>
                <a:latin typeface="Muli"/>
              </a:rPr>
              <a:t>bilangan</a:t>
            </a:r>
            <a:r>
              <a:rPr lang="en-US" sz="3200" dirty="0">
                <a:solidFill>
                  <a:srgbClr val="0E2C4B"/>
                </a:solidFill>
                <a:latin typeface="Muli"/>
              </a:rPr>
              <a:t> pada array </a:t>
            </a:r>
            <a:r>
              <a:rPr lang="en-US" sz="3200" dirty="0" err="1">
                <a:solidFill>
                  <a:srgbClr val="0E2C4B"/>
                </a:solidFill>
                <a:latin typeface="Muli"/>
              </a:rPr>
              <a:t>kanan</a:t>
            </a:r>
            <a:r>
              <a:rPr lang="en-US" sz="3200" dirty="0">
                <a:solidFill>
                  <a:srgbClr val="0E2C4B"/>
                </a:solidFill>
                <a:latin typeface="Muli"/>
              </a:rPr>
              <a:t> </a:t>
            </a:r>
            <a:r>
              <a:rPr lang="en-US" sz="3200" dirty="0" err="1">
                <a:solidFill>
                  <a:srgbClr val="0E2C4B"/>
                </a:solidFill>
                <a:latin typeface="Muli"/>
              </a:rPr>
              <a:t>lebih</a:t>
            </a:r>
            <a:r>
              <a:rPr lang="en-US" sz="3200" dirty="0">
                <a:solidFill>
                  <a:srgbClr val="0E2C4B"/>
                </a:solidFill>
                <a:latin typeface="Muli"/>
              </a:rPr>
              <a:t> </a:t>
            </a:r>
            <a:r>
              <a:rPr lang="en-US" sz="3200" dirty="0" err="1">
                <a:solidFill>
                  <a:srgbClr val="0E2C4B"/>
                </a:solidFill>
                <a:latin typeface="Muli"/>
              </a:rPr>
              <a:t>kecil</a:t>
            </a:r>
            <a:r>
              <a:rPr lang="en-US" sz="3200" dirty="0">
                <a:solidFill>
                  <a:srgbClr val="0E2C4B"/>
                </a:solidFill>
                <a:latin typeface="Muli"/>
              </a:rPr>
              <a:t> </a:t>
            </a:r>
            <a:r>
              <a:rPr lang="en-US" sz="3200" dirty="0" err="1">
                <a:solidFill>
                  <a:srgbClr val="0E2C4B"/>
                </a:solidFill>
                <a:latin typeface="Muli"/>
              </a:rPr>
              <a:t>daripada</a:t>
            </a:r>
            <a:r>
              <a:rPr lang="en-US" sz="3200" dirty="0">
                <a:solidFill>
                  <a:srgbClr val="0E2C4B"/>
                </a:solidFill>
                <a:latin typeface="Muli"/>
              </a:rPr>
              <a:t> </a:t>
            </a:r>
            <a:r>
              <a:rPr lang="en-US" sz="3200" dirty="0" err="1">
                <a:solidFill>
                  <a:srgbClr val="0E2C4B"/>
                </a:solidFill>
                <a:latin typeface="Muli"/>
              </a:rPr>
              <a:t>bilangan</a:t>
            </a:r>
            <a:r>
              <a:rPr lang="en-US" sz="3200" dirty="0">
                <a:solidFill>
                  <a:srgbClr val="0E2C4B"/>
                </a:solidFill>
                <a:latin typeface="Muli"/>
              </a:rPr>
              <a:t> array </a:t>
            </a:r>
            <a:r>
              <a:rPr lang="en-US" sz="3200" dirty="0" err="1">
                <a:solidFill>
                  <a:srgbClr val="0E2C4B"/>
                </a:solidFill>
                <a:latin typeface="Muli"/>
              </a:rPr>
              <a:t>sebelah</a:t>
            </a:r>
            <a:r>
              <a:rPr lang="en-US" sz="3200" dirty="0">
                <a:solidFill>
                  <a:srgbClr val="0E2C4B"/>
                </a:solidFill>
                <a:latin typeface="Muli"/>
              </a:rPr>
              <a:t> </a:t>
            </a:r>
            <a:r>
              <a:rPr lang="en-US" sz="3200" dirty="0" err="1">
                <a:solidFill>
                  <a:srgbClr val="0E2C4B"/>
                </a:solidFill>
                <a:latin typeface="Muli"/>
              </a:rPr>
              <a:t>kirinya</a:t>
            </a:r>
            <a:r>
              <a:rPr lang="en-US" sz="3200" dirty="0">
                <a:solidFill>
                  <a:srgbClr val="0E2C4B"/>
                </a:solidFill>
                <a:latin typeface="Muli"/>
              </a:rPr>
              <a:t> (</a:t>
            </a:r>
            <a:r>
              <a:rPr lang="en-US" sz="3200" dirty="0" err="1">
                <a:solidFill>
                  <a:srgbClr val="0E2C4B"/>
                </a:solidFill>
                <a:latin typeface="Muli"/>
              </a:rPr>
              <a:t>arr</a:t>
            </a:r>
            <a:r>
              <a:rPr lang="en-US" sz="3200" dirty="0">
                <a:solidFill>
                  <a:srgbClr val="0E2C4B"/>
                </a:solidFill>
                <a:latin typeface="Muli"/>
              </a:rPr>
              <a:t>[j - 1]&gt; </a:t>
            </a:r>
            <a:r>
              <a:rPr lang="en-US" sz="3200" dirty="0" err="1">
                <a:solidFill>
                  <a:srgbClr val="0E2C4B"/>
                </a:solidFill>
                <a:latin typeface="Muli"/>
              </a:rPr>
              <a:t>arr</a:t>
            </a:r>
            <a:r>
              <a:rPr lang="en-US" sz="3200" dirty="0">
                <a:solidFill>
                  <a:srgbClr val="0E2C4B"/>
                </a:solidFill>
                <a:latin typeface="Muli"/>
              </a:rPr>
              <a:t>[j]) </a:t>
            </a:r>
            <a:r>
              <a:rPr lang="en-US" sz="3200" dirty="0" err="1">
                <a:solidFill>
                  <a:srgbClr val="0E2C4B"/>
                </a:solidFill>
                <a:latin typeface="Muli"/>
              </a:rPr>
              <a:t>maka</a:t>
            </a:r>
            <a:r>
              <a:rPr lang="en-US" sz="3200" dirty="0">
                <a:solidFill>
                  <a:srgbClr val="0E2C4B"/>
                </a:solidFill>
                <a:latin typeface="Muli"/>
              </a:rPr>
              <a:t> </a:t>
            </a:r>
            <a:r>
              <a:rPr lang="en-US" sz="3200" dirty="0" err="1">
                <a:solidFill>
                  <a:srgbClr val="0E2C4B"/>
                </a:solidFill>
                <a:latin typeface="Muli"/>
              </a:rPr>
              <a:t>isi</a:t>
            </a:r>
            <a:r>
              <a:rPr lang="en-US" sz="3200" dirty="0">
                <a:solidFill>
                  <a:srgbClr val="0E2C4B"/>
                </a:solidFill>
                <a:latin typeface="Muli"/>
              </a:rPr>
              <a:t> array </a:t>
            </a:r>
            <a:r>
              <a:rPr lang="en-US" sz="3200" dirty="0" err="1">
                <a:solidFill>
                  <a:srgbClr val="0E2C4B"/>
                </a:solidFill>
                <a:latin typeface="Muli"/>
              </a:rPr>
              <a:t>akan</a:t>
            </a:r>
            <a:r>
              <a:rPr lang="en-US" sz="3200" dirty="0">
                <a:solidFill>
                  <a:srgbClr val="0E2C4B"/>
                </a:solidFill>
                <a:latin typeface="Muli"/>
              </a:rPr>
              <a:t> </a:t>
            </a:r>
            <a:r>
              <a:rPr lang="en-US" sz="3200" dirty="0" err="1">
                <a:solidFill>
                  <a:srgbClr val="0E2C4B"/>
                </a:solidFill>
                <a:latin typeface="Muli"/>
              </a:rPr>
              <a:t>ditukar</a:t>
            </a:r>
            <a:r>
              <a:rPr lang="en-US" sz="3200" dirty="0">
                <a:solidFill>
                  <a:srgbClr val="0E2C4B"/>
                </a:solidFill>
                <a:latin typeface="Muli"/>
              </a:rPr>
              <a:t> </a:t>
            </a:r>
            <a:r>
              <a:rPr lang="en-US" sz="3200" dirty="0" err="1">
                <a:solidFill>
                  <a:srgbClr val="0E2C4B"/>
                </a:solidFill>
                <a:latin typeface="Muli"/>
              </a:rPr>
              <a:t>tempatnya</a:t>
            </a:r>
            <a:r>
              <a:rPr lang="en-US" sz="3200" dirty="0">
                <a:solidFill>
                  <a:srgbClr val="0E2C4B"/>
                </a:solidFill>
                <a:latin typeface="Muli"/>
              </a:rPr>
              <a:t>. </a:t>
            </a:r>
            <a:r>
              <a:rPr lang="en-US" sz="3200" dirty="0" err="1">
                <a:solidFill>
                  <a:srgbClr val="0E2C4B"/>
                </a:solidFill>
                <a:latin typeface="Muli"/>
              </a:rPr>
              <a:t>Iterasi</a:t>
            </a:r>
            <a:r>
              <a:rPr lang="en-US" sz="3200" dirty="0">
                <a:solidFill>
                  <a:srgbClr val="0E2C4B"/>
                </a:solidFill>
                <a:latin typeface="Muli"/>
              </a:rPr>
              <a:t> </a:t>
            </a:r>
            <a:r>
              <a:rPr lang="en-US" sz="3200" dirty="0" err="1">
                <a:solidFill>
                  <a:srgbClr val="0E2C4B"/>
                </a:solidFill>
                <a:latin typeface="Muli"/>
              </a:rPr>
              <a:t>ini</a:t>
            </a:r>
            <a:r>
              <a:rPr lang="en-US" sz="3200" dirty="0">
                <a:solidFill>
                  <a:srgbClr val="0E2C4B"/>
                </a:solidFill>
                <a:latin typeface="Muli"/>
              </a:rPr>
              <a:t> </a:t>
            </a:r>
            <a:r>
              <a:rPr lang="en-US" sz="3200" dirty="0" err="1">
                <a:solidFill>
                  <a:srgbClr val="0E2C4B"/>
                </a:solidFill>
                <a:latin typeface="Muli"/>
              </a:rPr>
              <a:t>akan</a:t>
            </a:r>
            <a:r>
              <a:rPr lang="en-US" sz="3200" dirty="0">
                <a:solidFill>
                  <a:srgbClr val="0E2C4B"/>
                </a:solidFill>
                <a:latin typeface="Muli"/>
              </a:rPr>
              <a:t> </a:t>
            </a:r>
            <a:r>
              <a:rPr lang="en-US" sz="3200" dirty="0" err="1">
                <a:solidFill>
                  <a:srgbClr val="0E2C4B"/>
                </a:solidFill>
                <a:latin typeface="Muli"/>
              </a:rPr>
              <a:t>dijalankan</a:t>
            </a:r>
            <a:r>
              <a:rPr lang="en-US" sz="3200" dirty="0">
                <a:solidFill>
                  <a:srgbClr val="0E2C4B"/>
                </a:solidFill>
                <a:latin typeface="Muli"/>
              </a:rPr>
              <a:t> </a:t>
            </a:r>
            <a:r>
              <a:rPr lang="en-US" sz="3200" dirty="0" err="1">
                <a:solidFill>
                  <a:srgbClr val="0E2C4B"/>
                </a:solidFill>
                <a:latin typeface="Muli"/>
              </a:rPr>
              <a:t>sampai</a:t>
            </a:r>
            <a:r>
              <a:rPr lang="en-US" sz="3200" dirty="0">
                <a:solidFill>
                  <a:srgbClr val="0E2C4B"/>
                </a:solidFill>
                <a:latin typeface="Muli"/>
              </a:rPr>
              <a:t> </a:t>
            </a:r>
            <a:r>
              <a:rPr lang="en-US" sz="3200" dirty="0" err="1">
                <a:solidFill>
                  <a:srgbClr val="0E2C4B"/>
                </a:solidFill>
                <a:latin typeface="Muli"/>
              </a:rPr>
              <a:t>semua</a:t>
            </a:r>
            <a:r>
              <a:rPr lang="en-US" sz="3200" dirty="0">
                <a:solidFill>
                  <a:srgbClr val="0E2C4B"/>
                </a:solidFill>
                <a:latin typeface="Muli"/>
              </a:rPr>
              <a:t> </a:t>
            </a:r>
            <a:r>
              <a:rPr lang="en-US" sz="3200" dirty="0" err="1">
                <a:solidFill>
                  <a:srgbClr val="0E2C4B"/>
                </a:solidFill>
                <a:latin typeface="Muli"/>
              </a:rPr>
              <a:t>bilangan</a:t>
            </a:r>
            <a:r>
              <a:rPr lang="en-US" sz="3200" dirty="0">
                <a:solidFill>
                  <a:srgbClr val="0E2C4B"/>
                </a:solidFill>
                <a:latin typeface="Muli"/>
              </a:rPr>
              <a:t> yang </a:t>
            </a:r>
            <a:r>
              <a:rPr lang="en-US" sz="3200" dirty="0" err="1">
                <a:solidFill>
                  <a:srgbClr val="0E2C4B"/>
                </a:solidFill>
                <a:latin typeface="Muli"/>
              </a:rPr>
              <a:t>diurutkan</a:t>
            </a:r>
            <a:r>
              <a:rPr lang="en-US" sz="3200" dirty="0">
                <a:solidFill>
                  <a:srgbClr val="0E2C4B"/>
                </a:solidFill>
                <a:latin typeface="Muli"/>
              </a:rPr>
              <a:t> </a:t>
            </a:r>
            <a:r>
              <a:rPr lang="en-US" sz="3200" dirty="0" err="1">
                <a:solidFill>
                  <a:srgbClr val="0E2C4B"/>
                </a:solidFill>
                <a:latin typeface="Muli"/>
              </a:rPr>
              <a:t>berada</a:t>
            </a:r>
            <a:r>
              <a:rPr lang="en-US" sz="3200" dirty="0">
                <a:solidFill>
                  <a:srgbClr val="0E2C4B"/>
                </a:solidFill>
                <a:latin typeface="Muli"/>
              </a:rPr>
              <a:t> pada </a:t>
            </a:r>
            <a:r>
              <a:rPr lang="en-US" sz="3200" dirty="0" err="1">
                <a:solidFill>
                  <a:srgbClr val="0E2C4B"/>
                </a:solidFill>
                <a:latin typeface="Muli"/>
              </a:rPr>
              <a:t>posisi</a:t>
            </a:r>
            <a:r>
              <a:rPr lang="en-US" sz="3200" dirty="0">
                <a:solidFill>
                  <a:srgbClr val="0E2C4B"/>
                </a:solidFill>
                <a:latin typeface="Muli"/>
              </a:rPr>
              <a:t> yang </a:t>
            </a:r>
            <a:r>
              <a:rPr lang="en-US" sz="3200" dirty="0" err="1">
                <a:solidFill>
                  <a:srgbClr val="0E2C4B"/>
                </a:solidFill>
                <a:latin typeface="Muli"/>
              </a:rPr>
              <a:t>benar</a:t>
            </a:r>
            <a:r>
              <a:rPr lang="en-US" sz="3200" dirty="0">
                <a:solidFill>
                  <a:srgbClr val="0E2C4B"/>
                </a:solidFill>
                <a:latin typeface="Muli"/>
              </a:rPr>
              <a:t>. </a:t>
            </a:r>
          </a:p>
        </p:txBody>
      </p:sp>
      <p:grpSp>
        <p:nvGrpSpPr>
          <p:cNvPr id="7" name="Group 7"/>
          <p:cNvGrpSpPr/>
          <p:nvPr/>
        </p:nvGrpSpPr>
        <p:grpSpPr>
          <a:xfrm>
            <a:off x="-375728" y="1557338"/>
            <a:ext cx="7318978" cy="6750644"/>
            <a:chOff x="0" y="0"/>
            <a:chExt cx="9758637" cy="9000859"/>
          </a:xfrm>
        </p:grpSpPr>
        <p:grpSp>
          <p:nvGrpSpPr>
            <p:cNvPr id="8" name="Group 8"/>
            <p:cNvGrpSpPr/>
            <p:nvPr/>
          </p:nvGrpSpPr>
          <p:grpSpPr>
            <a:xfrm>
              <a:off x="1200904" y="173984"/>
              <a:ext cx="8280339" cy="8280339"/>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EBE7"/>
              </a:solidFill>
            </p:spPr>
          </p:sp>
        </p:grpSp>
        <p:sp>
          <p:nvSpPr>
            <p:cNvPr id="10" name="Freeform 10"/>
            <p:cNvSpPr/>
            <p:nvPr/>
          </p:nvSpPr>
          <p:spPr>
            <a:xfrm flipH="1">
              <a:off x="0" y="6209132"/>
              <a:ext cx="8043389" cy="2791726"/>
            </a:xfrm>
            <a:custGeom>
              <a:avLst/>
              <a:gdLst/>
              <a:ahLst/>
              <a:cxnLst/>
              <a:rect l="l" t="t" r="r" b="b"/>
              <a:pathLst>
                <a:path w="8043389" h="2791726">
                  <a:moveTo>
                    <a:pt x="8043389" y="0"/>
                  </a:moveTo>
                  <a:lnTo>
                    <a:pt x="0" y="0"/>
                  </a:lnTo>
                  <a:lnTo>
                    <a:pt x="0" y="2791727"/>
                  </a:lnTo>
                  <a:lnTo>
                    <a:pt x="8043389" y="2791727"/>
                  </a:lnTo>
                  <a:lnTo>
                    <a:pt x="8043389" y="0"/>
                  </a:lnTo>
                  <a:close/>
                </a:path>
              </a:pathLst>
            </a:custGeom>
            <a:blipFill>
              <a:blip r:embed="rId2">
                <a:alphaModFix amt="51000"/>
              </a:blip>
              <a:stretch>
                <a:fillRect/>
              </a:stretch>
            </a:blipFill>
          </p:spPr>
        </p:sp>
        <p:sp>
          <p:nvSpPr>
            <p:cNvPr id="11" name="Freeform 11"/>
            <p:cNvSpPr/>
            <p:nvPr/>
          </p:nvSpPr>
          <p:spPr>
            <a:xfrm>
              <a:off x="745657" y="0"/>
              <a:ext cx="9012980" cy="8889051"/>
            </a:xfrm>
            <a:custGeom>
              <a:avLst/>
              <a:gdLst/>
              <a:ahLst/>
              <a:cxnLst/>
              <a:rect l="l" t="t" r="r" b="b"/>
              <a:pathLst>
                <a:path w="9012980" h="8889051">
                  <a:moveTo>
                    <a:pt x="0" y="0"/>
                  </a:moveTo>
                  <a:lnTo>
                    <a:pt x="9012980" y="0"/>
                  </a:lnTo>
                  <a:lnTo>
                    <a:pt x="9012980" y="8889051"/>
                  </a:lnTo>
                  <a:lnTo>
                    <a:pt x="0" y="8889051"/>
                  </a:lnTo>
                  <a:lnTo>
                    <a:pt x="0" y="0"/>
                  </a:lnTo>
                  <a:close/>
                </a:path>
              </a:pathLst>
            </a:custGeom>
            <a:blipFill>
              <a:blip r:embed="rId3"/>
              <a:stretch>
                <a:fillRect/>
              </a:stretch>
            </a:blipFill>
          </p:spPr>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5B5C9BD-F5C1-2C3D-49B9-1BE80079D4C2}"/>
              </a:ext>
            </a:extLst>
          </p:cNvPr>
          <p:cNvSpPr/>
          <p:nvPr/>
        </p:nvSpPr>
        <p:spPr>
          <a:xfrm>
            <a:off x="0" y="0"/>
            <a:ext cx="18288000" cy="10287000"/>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5" name="Rectangle: Rounded Corners 14">
            <a:extLst>
              <a:ext uri="{FF2B5EF4-FFF2-40B4-BE49-F238E27FC236}">
                <a16:creationId xmlns:a16="http://schemas.microsoft.com/office/drawing/2014/main" id="{2307561F-4ABE-75D6-36BD-EB7CF928212E}"/>
              </a:ext>
            </a:extLst>
          </p:cNvPr>
          <p:cNvSpPr/>
          <p:nvPr/>
        </p:nvSpPr>
        <p:spPr>
          <a:xfrm>
            <a:off x="838200" y="647700"/>
            <a:ext cx="17029306" cy="8991600"/>
          </a:xfrm>
          <a:prstGeom prst="roundRect">
            <a:avLst/>
          </a:prstGeom>
          <a:solidFill>
            <a:srgbClr val="F7F7F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TextBox 6"/>
          <p:cNvSpPr txBox="1"/>
          <p:nvPr/>
        </p:nvSpPr>
        <p:spPr>
          <a:xfrm>
            <a:off x="1162747" y="1911846"/>
            <a:ext cx="6640009" cy="6463308"/>
          </a:xfrm>
          <a:prstGeom prst="rect">
            <a:avLst/>
          </a:prstGeom>
        </p:spPr>
        <p:txBody>
          <a:bodyPr wrap="square" lIns="0" tIns="0" rIns="0" bIns="0" rtlCol="0" anchor="t">
            <a:spAutoFit/>
          </a:bodyPr>
          <a:lstStyle/>
          <a:p>
            <a:pPr algn="just">
              <a:lnSpc>
                <a:spcPts val="3621"/>
              </a:lnSpc>
            </a:pPr>
            <a:r>
              <a:rPr lang="en-US" sz="3600" dirty="0" err="1">
                <a:latin typeface="Muli"/>
              </a:rPr>
              <a:t>Jumlah</a:t>
            </a:r>
            <a:r>
              <a:rPr lang="en-US" sz="3600" dirty="0">
                <a:latin typeface="Muli"/>
              </a:rPr>
              <a:t> </a:t>
            </a:r>
            <a:r>
              <a:rPr lang="en-US" sz="3600" dirty="0" err="1">
                <a:latin typeface="Muli"/>
              </a:rPr>
              <a:t>putaran</a:t>
            </a:r>
            <a:r>
              <a:rPr lang="en-US" sz="3600" dirty="0">
                <a:latin typeface="Muli"/>
              </a:rPr>
              <a:t> yang </a:t>
            </a:r>
            <a:r>
              <a:rPr lang="en-US" sz="3600" dirty="0" err="1">
                <a:latin typeface="Muli"/>
              </a:rPr>
              <a:t>jalankan</a:t>
            </a:r>
            <a:r>
              <a:rPr lang="en-US" sz="3600" dirty="0">
                <a:latin typeface="Muli"/>
              </a:rPr>
              <a:t> </a:t>
            </a:r>
            <a:r>
              <a:rPr lang="en-US" sz="3600" dirty="0" err="1">
                <a:latin typeface="Muli"/>
              </a:rPr>
              <a:t>adalah</a:t>
            </a:r>
            <a:r>
              <a:rPr lang="en-US" sz="3600" dirty="0">
                <a:latin typeface="Muli"/>
              </a:rPr>
              <a:t> n-1 </a:t>
            </a:r>
            <a:r>
              <a:rPr lang="en-US" sz="3600" dirty="0" err="1">
                <a:latin typeface="Muli"/>
              </a:rPr>
              <a:t>namun</a:t>
            </a:r>
            <a:r>
              <a:rPr lang="en-US" sz="3600" dirty="0">
                <a:latin typeface="Muli"/>
              </a:rPr>
              <a:t> </a:t>
            </a:r>
            <a:r>
              <a:rPr lang="en-US" sz="3600" dirty="0" err="1">
                <a:latin typeface="Muli"/>
              </a:rPr>
              <a:t>tidak</a:t>
            </a:r>
            <a:r>
              <a:rPr lang="en-US" sz="3600" dirty="0">
                <a:latin typeface="Muli"/>
              </a:rPr>
              <a:t> </a:t>
            </a:r>
            <a:r>
              <a:rPr lang="en-US" sz="3600" dirty="0" err="1">
                <a:latin typeface="Muli"/>
              </a:rPr>
              <a:t>memerlukan</a:t>
            </a:r>
            <a:r>
              <a:rPr lang="en-US" sz="3600" dirty="0">
                <a:latin typeface="Muli"/>
              </a:rPr>
              <a:t> </a:t>
            </a:r>
            <a:r>
              <a:rPr lang="en-US" sz="3600" dirty="0" err="1">
                <a:latin typeface="Muli"/>
              </a:rPr>
              <a:t>memori</a:t>
            </a:r>
            <a:r>
              <a:rPr lang="en-US" sz="3600" dirty="0">
                <a:latin typeface="Muli"/>
              </a:rPr>
              <a:t> </a:t>
            </a:r>
            <a:r>
              <a:rPr lang="en-US" sz="3600" dirty="0" err="1">
                <a:latin typeface="Muli"/>
              </a:rPr>
              <a:t>ekstra</a:t>
            </a:r>
            <a:r>
              <a:rPr lang="en-US" sz="3600" dirty="0">
                <a:latin typeface="Muli"/>
              </a:rPr>
              <a:t>. </a:t>
            </a:r>
            <a:r>
              <a:rPr lang="en-US" sz="3600" dirty="0" err="1">
                <a:latin typeface="Muli"/>
              </a:rPr>
              <a:t>Dalam</a:t>
            </a:r>
            <a:r>
              <a:rPr lang="en-US" sz="3600" dirty="0">
                <a:latin typeface="Muli"/>
              </a:rPr>
              <a:t> </a:t>
            </a:r>
            <a:r>
              <a:rPr lang="en-US" sz="3600" dirty="0" err="1">
                <a:latin typeface="Muli"/>
              </a:rPr>
              <a:t>satu</a:t>
            </a:r>
            <a:r>
              <a:rPr lang="en-US" sz="3600" dirty="0">
                <a:latin typeface="Muli"/>
              </a:rPr>
              <a:t> </a:t>
            </a:r>
            <a:r>
              <a:rPr lang="en-US" sz="3600" dirty="0" err="1">
                <a:latin typeface="Muli"/>
              </a:rPr>
              <a:t>putaran</a:t>
            </a:r>
            <a:r>
              <a:rPr lang="en-US" sz="3600" dirty="0">
                <a:latin typeface="Muli"/>
              </a:rPr>
              <a:t> </a:t>
            </a:r>
            <a:r>
              <a:rPr lang="en-US" sz="3600" dirty="0" err="1">
                <a:latin typeface="Muli"/>
              </a:rPr>
              <a:t>bisa</a:t>
            </a:r>
            <a:r>
              <a:rPr lang="en-US" sz="3600" dirty="0">
                <a:latin typeface="Muli"/>
              </a:rPr>
              <a:t> </a:t>
            </a:r>
            <a:r>
              <a:rPr lang="en-US" sz="3600" dirty="0" err="1">
                <a:latin typeface="Muli"/>
              </a:rPr>
              <a:t>terjadi</a:t>
            </a:r>
            <a:r>
              <a:rPr lang="en-US" sz="3600" dirty="0">
                <a:latin typeface="Muli"/>
              </a:rPr>
              <a:t> </a:t>
            </a:r>
            <a:r>
              <a:rPr lang="en-US" sz="3600" dirty="0" err="1">
                <a:latin typeface="Muli"/>
              </a:rPr>
              <a:t>beberapa</a:t>
            </a:r>
            <a:r>
              <a:rPr lang="en-US" sz="3600" dirty="0">
                <a:latin typeface="Muli"/>
              </a:rPr>
              <a:t> kali </a:t>
            </a:r>
            <a:r>
              <a:rPr lang="en-US" sz="3600" dirty="0" err="1">
                <a:latin typeface="Muli"/>
              </a:rPr>
              <a:t>pertukaran</a:t>
            </a:r>
            <a:r>
              <a:rPr lang="en-US" sz="3600" dirty="0">
                <a:latin typeface="Muli"/>
              </a:rPr>
              <a:t>, </a:t>
            </a:r>
            <a:r>
              <a:rPr lang="en-US" sz="3600" dirty="0" err="1">
                <a:latin typeface="Muli"/>
              </a:rPr>
              <a:t>sehingga</a:t>
            </a:r>
            <a:r>
              <a:rPr lang="en-US" sz="3600" dirty="0">
                <a:latin typeface="Muli"/>
              </a:rPr>
              <a:t> </a:t>
            </a:r>
            <a:r>
              <a:rPr lang="en-US" sz="3600" dirty="0" err="1">
                <a:latin typeface="Muli"/>
              </a:rPr>
              <a:t>boros</a:t>
            </a:r>
            <a:r>
              <a:rPr lang="en-US" sz="3600" dirty="0">
                <a:latin typeface="Muli"/>
              </a:rPr>
              <a:t> </a:t>
            </a:r>
            <a:r>
              <a:rPr lang="en-US" sz="3600" dirty="0" err="1">
                <a:latin typeface="Muli"/>
              </a:rPr>
              <a:t>waktu</a:t>
            </a:r>
            <a:r>
              <a:rPr lang="en-US" sz="3600" dirty="0">
                <a:latin typeface="Muli"/>
              </a:rPr>
              <a:t>. </a:t>
            </a:r>
            <a:r>
              <a:rPr lang="en-US" sz="3600" dirty="0" err="1">
                <a:latin typeface="Muli"/>
              </a:rPr>
              <a:t>Untuk</a:t>
            </a:r>
            <a:r>
              <a:rPr lang="en-US" sz="3600" dirty="0">
                <a:latin typeface="Muli"/>
              </a:rPr>
              <a:t> data yang </a:t>
            </a:r>
            <a:r>
              <a:rPr lang="en-US" sz="3600" dirty="0" err="1">
                <a:latin typeface="Muli"/>
              </a:rPr>
              <a:t>cukup</a:t>
            </a:r>
            <a:r>
              <a:rPr lang="en-US" sz="3600" dirty="0">
                <a:latin typeface="Muli"/>
              </a:rPr>
              <a:t> </a:t>
            </a:r>
            <a:r>
              <a:rPr lang="en-US" sz="3600" dirty="0" err="1">
                <a:latin typeface="Muli"/>
              </a:rPr>
              <a:t>besar</a:t>
            </a:r>
            <a:r>
              <a:rPr lang="en-US" sz="3600" dirty="0">
                <a:latin typeface="Muli"/>
              </a:rPr>
              <a:t> </a:t>
            </a:r>
            <a:r>
              <a:rPr lang="en-US" sz="3600" dirty="0" err="1">
                <a:latin typeface="Muli"/>
              </a:rPr>
              <a:t>algoritma</a:t>
            </a:r>
            <a:r>
              <a:rPr lang="en-US" sz="3600" dirty="0">
                <a:latin typeface="Muli"/>
              </a:rPr>
              <a:t> Bubble Sort </a:t>
            </a:r>
            <a:r>
              <a:rPr lang="en-US" sz="3600" dirty="0" err="1">
                <a:latin typeface="Muli"/>
              </a:rPr>
              <a:t>cukup</a:t>
            </a:r>
            <a:r>
              <a:rPr lang="en-US" sz="3600" dirty="0">
                <a:latin typeface="Muli"/>
              </a:rPr>
              <a:t> </a:t>
            </a:r>
            <a:r>
              <a:rPr lang="en-US" sz="3600" dirty="0" err="1">
                <a:latin typeface="Muli"/>
              </a:rPr>
              <a:t>stabil</a:t>
            </a:r>
            <a:r>
              <a:rPr lang="en-US" sz="3600" dirty="0">
                <a:latin typeface="Muli"/>
              </a:rPr>
              <a:t>, </a:t>
            </a:r>
            <a:r>
              <a:rPr lang="en-US" sz="3600" dirty="0" err="1">
                <a:latin typeface="Muli"/>
              </a:rPr>
              <a:t>dengan</a:t>
            </a:r>
            <a:r>
              <a:rPr lang="en-US" sz="3600" dirty="0">
                <a:latin typeface="Muli"/>
              </a:rPr>
              <a:t> </a:t>
            </a:r>
            <a:r>
              <a:rPr lang="en-US" sz="3600" dirty="0" err="1">
                <a:latin typeface="Muli"/>
              </a:rPr>
              <a:t>kompleksitas</a:t>
            </a:r>
            <a:r>
              <a:rPr lang="en-US" sz="3600" dirty="0">
                <a:latin typeface="Muli"/>
              </a:rPr>
              <a:t> </a:t>
            </a:r>
            <a:r>
              <a:rPr lang="en-US" sz="3600" dirty="0" err="1">
                <a:latin typeface="Muli"/>
              </a:rPr>
              <a:t>waktu</a:t>
            </a:r>
            <a:r>
              <a:rPr lang="en-US" sz="3600" dirty="0">
                <a:latin typeface="Muli"/>
              </a:rPr>
              <a:t> </a:t>
            </a:r>
            <a:r>
              <a:rPr lang="en-US" sz="3600" dirty="0" err="1">
                <a:latin typeface="Muli"/>
              </a:rPr>
              <a:t>dalam</a:t>
            </a:r>
            <a:r>
              <a:rPr lang="en-US" sz="3600" dirty="0">
                <a:latin typeface="Muli"/>
              </a:rPr>
              <a:t> </a:t>
            </a:r>
            <a:r>
              <a:rPr lang="en-US" sz="3600" dirty="0" err="1">
                <a:latin typeface="Muli"/>
              </a:rPr>
              <a:t>kondisi</a:t>
            </a:r>
            <a:r>
              <a:rPr lang="en-US" sz="3600" dirty="0">
                <a:latin typeface="Muli"/>
              </a:rPr>
              <a:t> worst dan average case </a:t>
            </a:r>
            <a:r>
              <a:rPr lang="en-US" sz="3600" dirty="0" err="1">
                <a:latin typeface="Muli"/>
              </a:rPr>
              <a:t>adalah</a:t>
            </a:r>
            <a:r>
              <a:rPr lang="en-US" sz="3600" dirty="0">
                <a:latin typeface="Muli"/>
              </a:rPr>
              <a:t> O(n²). </a:t>
            </a:r>
            <a:r>
              <a:rPr lang="en-US" sz="3600" dirty="0" err="1">
                <a:latin typeface="Muli"/>
              </a:rPr>
              <a:t>Bentuk</a:t>
            </a:r>
            <a:r>
              <a:rPr lang="en-US" sz="3600" dirty="0">
                <a:latin typeface="Muli"/>
              </a:rPr>
              <a:t> </a:t>
            </a:r>
            <a:r>
              <a:rPr lang="en-US" sz="3600" dirty="0" err="1">
                <a:latin typeface="Muli"/>
              </a:rPr>
              <a:t>grafik</a:t>
            </a:r>
            <a:r>
              <a:rPr lang="en-US" sz="3600" dirty="0">
                <a:latin typeface="Muli"/>
              </a:rPr>
              <a:t> </a:t>
            </a:r>
            <a:r>
              <a:rPr lang="en-US" sz="3600" dirty="0" err="1">
                <a:latin typeface="Muli"/>
              </a:rPr>
              <a:t>dari</a:t>
            </a:r>
            <a:r>
              <a:rPr lang="en-US" sz="3600" dirty="0">
                <a:latin typeface="Muli"/>
              </a:rPr>
              <a:t> bubble sort </a:t>
            </a:r>
            <a:r>
              <a:rPr lang="en-US" sz="3600" dirty="0" err="1">
                <a:latin typeface="Muli"/>
              </a:rPr>
              <a:t>seperti</a:t>
            </a:r>
            <a:r>
              <a:rPr lang="en-US" sz="3600" dirty="0">
                <a:latin typeface="Muli"/>
              </a:rPr>
              <a:t> </a:t>
            </a:r>
            <a:r>
              <a:rPr lang="en-US" sz="3600" dirty="0" err="1">
                <a:latin typeface="Muli"/>
              </a:rPr>
              <a:t>berikut</a:t>
            </a:r>
            <a:r>
              <a:rPr lang="en-US" sz="3600" dirty="0">
                <a:latin typeface="Muli"/>
              </a:rPr>
              <a:t>.</a:t>
            </a:r>
          </a:p>
        </p:txBody>
      </p:sp>
      <p:sp>
        <p:nvSpPr>
          <p:cNvPr id="18" name="TextBox 17">
            <a:extLst>
              <a:ext uri="{FF2B5EF4-FFF2-40B4-BE49-F238E27FC236}">
                <a16:creationId xmlns:a16="http://schemas.microsoft.com/office/drawing/2014/main" id="{B6A29889-6777-D1C7-636F-ED948B1A8895}"/>
              </a:ext>
            </a:extLst>
          </p:cNvPr>
          <p:cNvSpPr txBox="1"/>
          <p:nvPr/>
        </p:nvSpPr>
        <p:spPr>
          <a:xfrm>
            <a:off x="8127303" y="7847737"/>
            <a:ext cx="9156700" cy="1754326"/>
          </a:xfrm>
          <a:prstGeom prst="rect">
            <a:avLst/>
          </a:prstGeom>
          <a:noFill/>
        </p:spPr>
        <p:txBody>
          <a:bodyPr wrap="square">
            <a:spAutoFit/>
          </a:bodyPr>
          <a:lstStyle/>
          <a:p>
            <a:r>
              <a:rPr lang="id-ID" sz="3600" dirty="0">
                <a:effectLst/>
                <a:latin typeface="Muli" panose="020B0604020202020204" charset="0"/>
                <a:ea typeface="DengXian" panose="02010600030101010101" pitchFamily="2" charset="-122"/>
              </a:rPr>
              <a:t>Grafik bubble sort menunjukkan model n², dengan perbandingan tidak respektif terhadap himpunan data masukan.</a:t>
            </a:r>
            <a:endParaRPr lang="en-ID" sz="3600" dirty="0">
              <a:latin typeface="Muli" panose="020B0604020202020204" charset="0"/>
            </a:endParaRPr>
          </a:p>
        </p:txBody>
      </p:sp>
      <p:pic>
        <p:nvPicPr>
          <p:cNvPr id="19" name="Picture 18">
            <a:extLst>
              <a:ext uri="{FF2B5EF4-FFF2-40B4-BE49-F238E27FC236}">
                <a16:creationId xmlns:a16="http://schemas.microsoft.com/office/drawing/2014/main" id="{3A164AD4-1B67-D25C-5B54-75D4D8C63B3F}"/>
              </a:ext>
            </a:extLst>
          </p:cNvPr>
          <p:cNvPicPr>
            <a:picLocks noChangeAspect="1"/>
          </p:cNvPicPr>
          <p:nvPr/>
        </p:nvPicPr>
        <p:blipFill>
          <a:blip r:embed="rId2"/>
          <a:stretch>
            <a:fillRect/>
          </a:stretch>
        </p:blipFill>
        <p:spPr>
          <a:xfrm>
            <a:off x="8127303" y="1562100"/>
            <a:ext cx="9304683" cy="6248400"/>
          </a:xfrm>
          <a:prstGeom prst="rect">
            <a:avLst/>
          </a:prstGeom>
        </p:spPr>
      </p:pic>
    </p:spTree>
    <p:extLst>
      <p:ext uri="{BB962C8B-B14F-4D97-AF65-F5344CB8AC3E}">
        <p14:creationId xmlns:p14="http://schemas.microsoft.com/office/powerpoint/2010/main" val="31302892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42987" y="531913"/>
            <a:ext cx="16946233" cy="9223174"/>
            <a:chOff x="0" y="0"/>
            <a:chExt cx="4463205" cy="2429149"/>
          </a:xfrm>
        </p:grpSpPr>
        <p:sp>
          <p:nvSpPr>
            <p:cNvPr id="3" name="Freeform 3"/>
            <p:cNvSpPr/>
            <p:nvPr/>
          </p:nvSpPr>
          <p:spPr>
            <a:xfrm>
              <a:off x="0" y="0"/>
              <a:ext cx="4463205" cy="2429149"/>
            </a:xfrm>
            <a:custGeom>
              <a:avLst/>
              <a:gdLst/>
              <a:ahLst/>
              <a:cxnLst/>
              <a:rect l="l" t="t" r="r" b="b"/>
              <a:pathLst>
                <a:path w="4463205" h="2429149">
                  <a:moveTo>
                    <a:pt x="23299" y="0"/>
                  </a:moveTo>
                  <a:lnTo>
                    <a:pt x="4439906" y="0"/>
                  </a:lnTo>
                  <a:cubicBezTo>
                    <a:pt x="4452774" y="0"/>
                    <a:pt x="4463205" y="10432"/>
                    <a:pt x="4463205" y="23299"/>
                  </a:cubicBezTo>
                  <a:lnTo>
                    <a:pt x="4463205" y="2405849"/>
                  </a:lnTo>
                  <a:cubicBezTo>
                    <a:pt x="4463205" y="2418717"/>
                    <a:pt x="4452774" y="2429149"/>
                    <a:pt x="4439906" y="2429149"/>
                  </a:cubicBezTo>
                  <a:lnTo>
                    <a:pt x="23299" y="2429149"/>
                  </a:lnTo>
                  <a:cubicBezTo>
                    <a:pt x="10432" y="2429149"/>
                    <a:pt x="0" y="2418717"/>
                    <a:pt x="0" y="2405849"/>
                  </a:cubicBezTo>
                  <a:lnTo>
                    <a:pt x="0" y="23299"/>
                  </a:lnTo>
                  <a:cubicBezTo>
                    <a:pt x="0" y="10432"/>
                    <a:pt x="10432" y="0"/>
                    <a:pt x="23299" y="0"/>
                  </a:cubicBezTo>
                  <a:close/>
                </a:path>
              </a:pathLst>
            </a:custGeom>
            <a:solidFill>
              <a:srgbClr val="FFF1D8"/>
            </a:solidFill>
            <a:ln cap="rnd">
              <a:noFill/>
              <a:prstDash val="solid"/>
              <a:round/>
            </a:ln>
          </p:spPr>
        </p:sp>
        <p:sp>
          <p:nvSpPr>
            <p:cNvPr id="4" name="TextBox 4"/>
            <p:cNvSpPr txBox="1"/>
            <p:nvPr/>
          </p:nvSpPr>
          <p:spPr>
            <a:xfrm>
              <a:off x="0" y="-38100"/>
              <a:ext cx="4463205" cy="246724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3614090" y="800100"/>
            <a:ext cx="11059820" cy="1077218"/>
          </a:xfrm>
          <a:prstGeom prst="rect">
            <a:avLst/>
          </a:prstGeom>
        </p:spPr>
        <p:txBody>
          <a:bodyPr wrap="square" lIns="0" tIns="0" rIns="0" bIns="0" rtlCol="0" anchor="t">
            <a:spAutoFit/>
          </a:bodyPr>
          <a:lstStyle/>
          <a:p>
            <a:pPr>
              <a:lnSpc>
                <a:spcPts val="8400"/>
              </a:lnSpc>
            </a:pPr>
            <a:r>
              <a:rPr lang="en-US" sz="7000" dirty="0">
                <a:solidFill>
                  <a:srgbClr val="0E2C4B"/>
                </a:solidFill>
                <a:latin typeface="Muli Ultra-Bold"/>
              </a:rPr>
              <a:t>SIMULASI BUBBLE SORT</a:t>
            </a:r>
          </a:p>
        </p:txBody>
      </p:sp>
      <p:pic>
        <p:nvPicPr>
          <p:cNvPr id="4098" name="Picture 2" descr="Program Bubble Sort Dengan Menggunakan Java">
            <a:extLst>
              <a:ext uri="{FF2B5EF4-FFF2-40B4-BE49-F238E27FC236}">
                <a16:creationId xmlns:a16="http://schemas.microsoft.com/office/drawing/2014/main" id="{AECB6B07-DE2B-AD92-FEC1-A0F61863D3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41306" y="2247900"/>
            <a:ext cx="5005387" cy="6808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216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7D97FE-A40A-9B51-37E5-E8D7518E9565}"/>
              </a:ext>
            </a:extLst>
          </p:cNvPr>
          <p:cNvSpPr txBox="1"/>
          <p:nvPr/>
        </p:nvSpPr>
        <p:spPr>
          <a:xfrm>
            <a:off x="4572000" y="1056392"/>
            <a:ext cx="9144000" cy="8956298"/>
          </a:xfrm>
          <a:prstGeom prst="rect">
            <a:avLst/>
          </a:prstGeom>
          <a:noFill/>
        </p:spPr>
        <p:txBody>
          <a:bodyPr wrap="square">
            <a:spAutoFit/>
          </a:bodyPr>
          <a:lstStyle/>
          <a:p>
            <a:r>
              <a:rPr lang="en-ID" dirty="0"/>
              <a:t>#include &lt;iostream&gt;</a:t>
            </a:r>
          </a:p>
          <a:p>
            <a:r>
              <a:rPr lang="en-ID" dirty="0"/>
              <a:t>using namespace std;</a:t>
            </a:r>
          </a:p>
          <a:p>
            <a:endParaRPr lang="en-ID" dirty="0"/>
          </a:p>
          <a:p>
            <a:r>
              <a:rPr lang="en-ID" dirty="0"/>
              <a:t>int main() {</a:t>
            </a:r>
          </a:p>
          <a:p>
            <a:r>
              <a:rPr lang="en-ID" dirty="0"/>
              <a:t>    int n, </a:t>
            </a:r>
            <a:r>
              <a:rPr lang="en-ID" dirty="0" err="1"/>
              <a:t>i</a:t>
            </a:r>
            <a:r>
              <a:rPr lang="en-ID" dirty="0"/>
              <a:t>, </a:t>
            </a:r>
            <a:r>
              <a:rPr lang="en-ID" dirty="0" err="1"/>
              <a:t>arr</a:t>
            </a:r>
            <a:r>
              <a:rPr lang="en-ID" dirty="0"/>
              <a:t>[50], j, temp;</a:t>
            </a:r>
          </a:p>
          <a:p>
            <a:r>
              <a:rPr lang="en-ID" dirty="0"/>
              <a:t>    </a:t>
            </a:r>
          </a:p>
          <a:p>
            <a:r>
              <a:rPr lang="en-ID" dirty="0"/>
              <a:t>    </a:t>
            </a:r>
            <a:r>
              <a:rPr lang="en-ID" dirty="0" err="1"/>
              <a:t>cout</a:t>
            </a:r>
            <a:r>
              <a:rPr lang="en-ID" dirty="0"/>
              <a:t> &lt;&lt; "</a:t>
            </a:r>
            <a:r>
              <a:rPr lang="en-ID" dirty="0" err="1"/>
              <a:t>Berapa</a:t>
            </a:r>
            <a:r>
              <a:rPr lang="en-ID" dirty="0"/>
              <a:t> </a:t>
            </a:r>
            <a:r>
              <a:rPr lang="en-ID" dirty="0" err="1"/>
              <a:t>bilangan</a:t>
            </a:r>
            <a:r>
              <a:rPr lang="en-ID" dirty="0"/>
              <a:t> yang </a:t>
            </a:r>
            <a:r>
              <a:rPr lang="en-ID" dirty="0" err="1"/>
              <a:t>akan</a:t>
            </a:r>
            <a:r>
              <a:rPr lang="en-ID" dirty="0"/>
              <a:t> </a:t>
            </a:r>
            <a:r>
              <a:rPr lang="en-ID" dirty="0" err="1"/>
              <a:t>diurutkan</a:t>
            </a:r>
            <a:r>
              <a:rPr lang="en-ID" dirty="0"/>
              <a:t>? : ";</a:t>
            </a:r>
          </a:p>
          <a:p>
            <a:r>
              <a:rPr lang="en-ID" dirty="0"/>
              <a:t>    </a:t>
            </a:r>
            <a:r>
              <a:rPr lang="en-ID" dirty="0" err="1"/>
              <a:t>cin</a:t>
            </a:r>
            <a:r>
              <a:rPr lang="en-ID" dirty="0"/>
              <a:t> &gt;&gt; n; </a:t>
            </a:r>
          </a:p>
          <a:p>
            <a:r>
              <a:rPr lang="en-ID" dirty="0"/>
              <a:t>    </a:t>
            </a:r>
          </a:p>
          <a:p>
            <a:r>
              <a:rPr lang="en-ID" dirty="0"/>
              <a:t>    </a:t>
            </a:r>
            <a:r>
              <a:rPr lang="en-ID" dirty="0" err="1"/>
              <a:t>cout</a:t>
            </a:r>
            <a:r>
              <a:rPr lang="en-ID" dirty="0"/>
              <a:t> &lt;&lt; "</a:t>
            </a:r>
            <a:r>
              <a:rPr lang="en-ID" dirty="0" err="1"/>
              <a:t>Masukan</a:t>
            </a:r>
            <a:r>
              <a:rPr lang="en-ID" dirty="0"/>
              <a:t> " &lt;&lt; n &lt;&lt; " </a:t>
            </a:r>
            <a:r>
              <a:rPr lang="en-ID" dirty="0" err="1"/>
              <a:t>bilangan</a:t>
            </a:r>
            <a:r>
              <a:rPr lang="en-ID" dirty="0"/>
              <a:t> </a:t>
            </a:r>
            <a:r>
              <a:rPr lang="en-ID" dirty="0" err="1"/>
              <a:t>dengan</a:t>
            </a:r>
            <a:r>
              <a:rPr lang="en-ID" dirty="0"/>
              <a:t> </a:t>
            </a:r>
            <a:r>
              <a:rPr lang="en-ID" dirty="0" err="1"/>
              <a:t>spasi</a:t>
            </a:r>
            <a:r>
              <a:rPr lang="en-ID" dirty="0"/>
              <a:t>: ";</a:t>
            </a:r>
          </a:p>
          <a:p>
            <a:r>
              <a:rPr lang="en-ID" dirty="0"/>
              <a:t>    for(</a:t>
            </a:r>
            <a:r>
              <a:rPr lang="en-ID" dirty="0" err="1"/>
              <a:t>i</a:t>
            </a:r>
            <a:r>
              <a:rPr lang="en-ID" dirty="0"/>
              <a:t> = 0; </a:t>
            </a:r>
            <a:r>
              <a:rPr lang="en-ID" dirty="0" err="1"/>
              <a:t>i</a:t>
            </a:r>
            <a:r>
              <a:rPr lang="en-ID" dirty="0"/>
              <a:t> &lt; n; </a:t>
            </a:r>
            <a:r>
              <a:rPr lang="en-ID" dirty="0" err="1"/>
              <a:t>i</a:t>
            </a:r>
            <a:r>
              <a:rPr lang="en-ID" dirty="0"/>
              <a:t>++) {</a:t>
            </a:r>
          </a:p>
          <a:p>
            <a:r>
              <a:rPr lang="en-ID" dirty="0"/>
              <a:t>        </a:t>
            </a:r>
            <a:r>
              <a:rPr lang="en-ID" dirty="0" err="1"/>
              <a:t>cin</a:t>
            </a:r>
            <a:r>
              <a:rPr lang="en-ID" dirty="0"/>
              <a:t> &gt;&gt; </a:t>
            </a:r>
            <a:r>
              <a:rPr lang="en-ID" dirty="0" err="1"/>
              <a:t>arr</a:t>
            </a:r>
            <a:r>
              <a:rPr lang="en-ID" dirty="0"/>
              <a:t>[</a:t>
            </a:r>
            <a:r>
              <a:rPr lang="en-ID" dirty="0" err="1"/>
              <a:t>i</a:t>
            </a:r>
            <a:r>
              <a:rPr lang="en-ID" dirty="0"/>
              <a:t>];</a:t>
            </a:r>
          </a:p>
          <a:p>
            <a:r>
              <a:rPr lang="en-ID" dirty="0"/>
              <a:t>    }</a:t>
            </a:r>
          </a:p>
          <a:p>
            <a:r>
              <a:rPr lang="en-ID" dirty="0"/>
              <a:t>    </a:t>
            </a:r>
          </a:p>
          <a:p>
            <a:r>
              <a:rPr lang="en-ID" dirty="0"/>
              <a:t>    </a:t>
            </a:r>
            <a:r>
              <a:rPr lang="en-ID" dirty="0" err="1"/>
              <a:t>cout</a:t>
            </a:r>
            <a:r>
              <a:rPr lang="en-ID" dirty="0"/>
              <a:t> &lt;&lt; "</a:t>
            </a:r>
            <a:r>
              <a:rPr lang="en-ID" dirty="0" err="1"/>
              <a:t>Pengurutan</a:t>
            </a:r>
            <a:r>
              <a:rPr lang="en-ID" dirty="0"/>
              <a:t> </a:t>
            </a:r>
            <a:r>
              <a:rPr lang="en-ID" dirty="0" err="1"/>
              <a:t>Menggunakan</a:t>
            </a:r>
            <a:r>
              <a:rPr lang="en-ID" dirty="0"/>
              <a:t> </a:t>
            </a:r>
            <a:r>
              <a:rPr lang="en-ID" dirty="0" err="1"/>
              <a:t>Algoritma</a:t>
            </a:r>
            <a:r>
              <a:rPr lang="en-ID" dirty="0"/>
              <a:t> Bubble Sort\n\n"; </a:t>
            </a:r>
          </a:p>
          <a:p>
            <a:r>
              <a:rPr lang="en-ID" dirty="0"/>
              <a:t>    for(</a:t>
            </a:r>
            <a:r>
              <a:rPr lang="en-ID" dirty="0" err="1"/>
              <a:t>i</a:t>
            </a:r>
            <a:r>
              <a:rPr lang="en-ID" dirty="0"/>
              <a:t> = 0; </a:t>
            </a:r>
            <a:r>
              <a:rPr lang="en-ID" dirty="0" err="1"/>
              <a:t>i</a:t>
            </a:r>
            <a:r>
              <a:rPr lang="en-ID" dirty="0"/>
              <a:t> &lt; n - 1; </a:t>
            </a:r>
            <a:r>
              <a:rPr lang="en-ID" dirty="0" err="1"/>
              <a:t>i</a:t>
            </a:r>
            <a:r>
              <a:rPr lang="en-ID" dirty="0"/>
              <a:t>++) {</a:t>
            </a:r>
          </a:p>
          <a:p>
            <a:r>
              <a:rPr lang="en-ID" dirty="0"/>
              <a:t>        for(j = 0; j &lt; n - </a:t>
            </a:r>
            <a:r>
              <a:rPr lang="en-ID" dirty="0" err="1"/>
              <a:t>i</a:t>
            </a:r>
            <a:r>
              <a:rPr lang="en-ID" dirty="0"/>
              <a:t> - 1; </a:t>
            </a:r>
            <a:r>
              <a:rPr lang="en-ID" dirty="0" err="1"/>
              <a:t>j++</a:t>
            </a:r>
            <a:r>
              <a:rPr lang="en-ID" dirty="0"/>
              <a:t>) {</a:t>
            </a:r>
          </a:p>
          <a:p>
            <a:r>
              <a:rPr lang="en-ID" dirty="0"/>
              <a:t>            if(</a:t>
            </a:r>
            <a:r>
              <a:rPr lang="en-ID" dirty="0" err="1"/>
              <a:t>arr</a:t>
            </a:r>
            <a:r>
              <a:rPr lang="en-ID" dirty="0"/>
              <a:t>[j] &gt; </a:t>
            </a:r>
            <a:r>
              <a:rPr lang="en-ID" dirty="0" err="1"/>
              <a:t>arr</a:t>
            </a:r>
            <a:r>
              <a:rPr lang="en-ID" dirty="0"/>
              <a:t>[j + 1]) {</a:t>
            </a:r>
          </a:p>
          <a:p>
            <a:r>
              <a:rPr lang="en-ID" dirty="0"/>
              <a:t>                temp = </a:t>
            </a:r>
            <a:r>
              <a:rPr lang="en-ID" dirty="0" err="1"/>
              <a:t>arr</a:t>
            </a:r>
            <a:r>
              <a:rPr lang="en-ID" dirty="0"/>
              <a:t>[j];</a:t>
            </a:r>
          </a:p>
          <a:p>
            <a:r>
              <a:rPr lang="en-ID" dirty="0"/>
              <a:t>                </a:t>
            </a:r>
            <a:r>
              <a:rPr lang="en-ID" dirty="0" err="1"/>
              <a:t>arr</a:t>
            </a:r>
            <a:r>
              <a:rPr lang="en-ID" dirty="0"/>
              <a:t>[j] = </a:t>
            </a:r>
            <a:r>
              <a:rPr lang="en-ID" dirty="0" err="1"/>
              <a:t>arr</a:t>
            </a:r>
            <a:r>
              <a:rPr lang="en-ID" dirty="0"/>
              <a:t>[j + 1];</a:t>
            </a:r>
          </a:p>
          <a:p>
            <a:r>
              <a:rPr lang="en-ID" dirty="0"/>
              <a:t>                </a:t>
            </a:r>
            <a:r>
              <a:rPr lang="en-ID" dirty="0" err="1"/>
              <a:t>arr</a:t>
            </a:r>
            <a:r>
              <a:rPr lang="en-ID" dirty="0"/>
              <a:t>[j + 1] = temp;</a:t>
            </a:r>
          </a:p>
          <a:p>
            <a:r>
              <a:rPr lang="en-ID" dirty="0"/>
              <a:t>            }</a:t>
            </a:r>
          </a:p>
          <a:p>
            <a:r>
              <a:rPr lang="en-ID" dirty="0"/>
              <a:t>        }</a:t>
            </a:r>
          </a:p>
          <a:p>
            <a:r>
              <a:rPr lang="en-ID" dirty="0"/>
              <a:t>    }</a:t>
            </a:r>
          </a:p>
          <a:p>
            <a:r>
              <a:rPr lang="en-ID" dirty="0"/>
              <a:t>    </a:t>
            </a:r>
          </a:p>
          <a:p>
            <a:r>
              <a:rPr lang="en-ID" dirty="0"/>
              <a:t>    </a:t>
            </a:r>
            <a:r>
              <a:rPr lang="en-ID" dirty="0" err="1"/>
              <a:t>cout</a:t>
            </a:r>
            <a:r>
              <a:rPr lang="en-ID" dirty="0"/>
              <a:t> &lt;&lt; "</a:t>
            </a:r>
            <a:r>
              <a:rPr lang="en-ID" dirty="0" err="1"/>
              <a:t>Bilangan</a:t>
            </a:r>
            <a:r>
              <a:rPr lang="en-ID" dirty="0"/>
              <a:t> </a:t>
            </a:r>
            <a:r>
              <a:rPr lang="en-ID" dirty="0" err="1"/>
              <a:t>Terurut</a:t>
            </a:r>
            <a:r>
              <a:rPr lang="en-ID" dirty="0"/>
              <a:t> Naik :\n\n";</a:t>
            </a:r>
          </a:p>
          <a:p>
            <a:r>
              <a:rPr lang="en-ID" dirty="0"/>
              <a:t>    for (</a:t>
            </a:r>
            <a:r>
              <a:rPr lang="en-ID" dirty="0" err="1"/>
              <a:t>i</a:t>
            </a:r>
            <a:r>
              <a:rPr lang="en-ID" dirty="0"/>
              <a:t> = 0; </a:t>
            </a:r>
            <a:r>
              <a:rPr lang="en-ID" dirty="0" err="1"/>
              <a:t>i</a:t>
            </a:r>
            <a:r>
              <a:rPr lang="en-ID" dirty="0"/>
              <a:t> &lt; n; </a:t>
            </a:r>
            <a:r>
              <a:rPr lang="en-ID" dirty="0" err="1"/>
              <a:t>i</a:t>
            </a:r>
            <a:r>
              <a:rPr lang="en-ID" dirty="0"/>
              <a:t>++) {</a:t>
            </a:r>
          </a:p>
          <a:p>
            <a:r>
              <a:rPr lang="en-ID" dirty="0"/>
              <a:t>        </a:t>
            </a:r>
            <a:r>
              <a:rPr lang="en-ID" dirty="0" err="1"/>
              <a:t>cout</a:t>
            </a:r>
            <a:r>
              <a:rPr lang="en-ID" dirty="0"/>
              <a:t> &lt;&lt; </a:t>
            </a:r>
            <a:r>
              <a:rPr lang="en-ID" dirty="0" err="1"/>
              <a:t>arr</a:t>
            </a:r>
            <a:r>
              <a:rPr lang="en-ID" dirty="0"/>
              <a:t>[</a:t>
            </a:r>
            <a:r>
              <a:rPr lang="en-ID" dirty="0" err="1"/>
              <a:t>i</a:t>
            </a:r>
            <a:r>
              <a:rPr lang="en-ID" dirty="0"/>
              <a:t>] &lt;&lt; " ";</a:t>
            </a:r>
          </a:p>
          <a:p>
            <a:r>
              <a:rPr lang="en-ID" dirty="0"/>
              <a:t>    }</a:t>
            </a:r>
          </a:p>
          <a:p>
            <a:r>
              <a:rPr lang="en-ID" dirty="0"/>
              <a:t>    </a:t>
            </a:r>
          </a:p>
          <a:p>
            <a:r>
              <a:rPr lang="en-ID" dirty="0"/>
              <a:t>    return 0;</a:t>
            </a:r>
          </a:p>
          <a:p>
            <a:r>
              <a:rPr lang="en-ID" dirty="0"/>
              <a:t>}</a:t>
            </a:r>
          </a:p>
        </p:txBody>
      </p:sp>
      <p:sp>
        <p:nvSpPr>
          <p:cNvPr id="5" name="TextBox 4">
            <a:extLst>
              <a:ext uri="{FF2B5EF4-FFF2-40B4-BE49-F238E27FC236}">
                <a16:creationId xmlns:a16="http://schemas.microsoft.com/office/drawing/2014/main" id="{1481983E-82D2-0FE2-8611-F167CE797178}"/>
              </a:ext>
            </a:extLst>
          </p:cNvPr>
          <p:cNvSpPr txBox="1"/>
          <p:nvPr/>
        </p:nvSpPr>
        <p:spPr>
          <a:xfrm>
            <a:off x="4572000" y="274310"/>
            <a:ext cx="9144000" cy="707886"/>
          </a:xfrm>
          <a:prstGeom prst="rect">
            <a:avLst/>
          </a:prstGeom>
          <a:noFill/>
        </p:spPr>
        <p:txBody>
          <a:bodyPr wrap="square">
            <a:spAutoFit/>
          </a:bodyPr>
          <a:lstStyle/>
          <a:p>
            <a:pPr algn="ctr"/>
            <a:r>
              <a:rPr lang="id-ID" sz="4000" b="1" dirty="0">
                <a:effectLst/>
                <a:latin typeface="Arial" panose="020B0604020202020204" pitchFamily="34" charset="0"/>
                <a:ea typeface="DengXian" panose="02010600030101010101" pitchFamily="2" charset="-122"/>
              </a:rPr>
              <a:t>IMPLEMENTASI </a:t>
            </a:r>
            <a:r>
              <a:rPr lang="en-US" sz="4000" b="1" dirty="0">
                <a:effectLst/>
                <a:latin typeface="Arial" panose="020B0604020202020204" pitchFamily="34" charset="0"/>
                <a:ea typeface="DengXian" panose="02010600030101010101" pitchFamily="2" charset="-122"/>
              </a:rPr>
              <a:t>BUBBLE</a:t>
            </a:r>
            <a:r>
              <a:rPr lang="id-ID" sz="4000" b="1" dirty="0">
                <a:effectLst/>
                <a:latin typeface="Arial" panose="020B0604020202020204" pitchFamily="34" charset="0"/>
                <a:ea typeface="DengXian" panose="02010600030101010101" pitchFamily="2" charset="-122"/>
              </a:rPr>
              <a:t> SORT</a:t>
            </a:r>
            <a:endParaRPr lang="en-ID" sz="40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66484" y="2844098"/>
            <a:ext cx="16892816" cy="4598803"/>
          </a:xfrm>
          <a:custGeom>
            <a:avLst/>
            <a:gdLst/>
            <a:ahLst/>
            <a:cxnLst/>
            <a:rect l="l" t="t" r="r" b="b"/>
            <a:pathLst>
              <a:path w="16892816" h="4598803">
                <a:moveTo>
                  <a:pt x="0" y="0"/>
                </a:moveTo>
                <a:lnTo>
                  <a:pt x="16892816" y="0"/>
                </a:lnTo>
                <a:lnTo>
                  <a:pt x="16892816" y="4598804"/>
                </a:lnTo>
                <a:lnTo>
                  <a:pt x="0" y="4598804"/>
                </a:lnTo>
                <a:lnTo>
                  <a:pt x="0" y="0"/>
                </a:lnTo>
                <a:close/>
              </a:path>
            </a:pathLst>
          </a:custGeom>
          <a:blipFill>
            <a:blip r:embed="rId2"/>
            <a:stretch>
              <a:fillRect/>
            </a:stretch>
          </a:blipFill>
        </p:spPr>
      </p:sp>
      <p:sp>
        <p:nvSpPr>
          <p:cNvPr id="3" name="TextBox 6">
            <a:extLst>
              <a:ext uri="{FF2B5EF4-FFF2-40B4-BE49-F238E27FC236}">
                <a16:creationId xmlns:a16="http://schemas.microsoft.com/office/drawing/2014/main" id="{607F6A23-B217-7310-E318-43D5BB105F1B}"/>
              </a:ext>
            </a:extLst>
          </p:cNvPr>
          <p:cNvSpPr txBox="1"/>
          <p:nvPr/>
        </p:nvSpPr>
        <p:spPr>
          <a:xfrm>
            <a:off x="1028700" y="723900"/>
            <a:ext cx="13950564" cy="1557927"/>
          </a:xfrm>
          <a:prstGeom prst="rect">
            <a:avLst/>
          </a:prstGeom>
        </p:spPr>
        <p:txBody>
          <a:bodyPr lIns="0" tIns="0" rIns="0" bIns="0" rtlCol="0" anchor="t">
            <a:spAutoFit/>
          </a:bodyPr>
          <a:lstStyle/>
          <a:p>
            <a:pPr marL="0" lvl="0" indent="0">
              <a:lnSpc>
                <a:spcPts val="13052"/>
              </a:lnSpc>
              <a:spcBef>
                <a:spcPct val="0"/>
              </a:spcBef>
            </a:pPr>
            <a:r>
              <a:rPr lang="en-US" sz="8800" b="1" dirty="0" err="1">
                <a:solidFill>
                  <a:srgbClr val="000000"/>
                </a:solidFill>
                <a:latin typeface="Bobby Jones Semi-Bold"/>
              </a:rPr>
              <a:t>Keluaran</a:t>
            </a:r>
            <a:r>
              <a:rPr lang="en-US" sz="8800" b="1" dirty="0">
                <a:solidFill>
                  <a:srgbClr val="000000"/>
                </a:solidFill>
                <a:latin typeface="Bobby Jones Semi-Bold"/>
              </a:rPr>
              <a:t> Program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TotalTime>
  <Words>3930</Words>
  <Application>Microsoft Office PowerPoint</Application>
  <PresentationFormat>Custom</PresentationFormat>
  <Paragraphs>414</Paragraphs>
  <Slides>34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Muli Semi-Bold</vt:lpstr>
      <vt:lpstr>Muli</vt:lpstr>
      <vt:lpstr>Muli Ultra-Bold</vt:lpstr>
      <vt:lpstr>Bobby Jones Semi-Bold</vt:lpstr>
      <vt:lpstr>Bobby Jones</vt:lpstr>
      <vt:lpstr>Sniglet</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Comparing Variations Mathematics Presentation in Pink, Blue and Green Illustration Style</dc:title>
  <dc:creator>Polmas</dc:creator>
  <cp:lastModifiedBy>Iqbal Habib</cp:lastModifiedBy>
  <cp:revision>2</cp:revision>
  <dcterms:created xsi:type="dcterms:W3CDTF">2006-08-16T00:00:00Z</dcterms:created>
  <dcterms:modified xsi:type="dcterms:W3CDTF">2024-04-27T04:16:20Z</dcterms:modified>
  <dc:identifier>DAGDcdkCp0c</dc:identifier>
</cp:coreProperties>
</file>

<file path=docProps/thumbnail.jpeg>
</file>